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ags/tag3.xml" ContentType="application/vnd.openxmlformats-officedocument.presentationml.tags+xml"/>
  <Override PartName="/ppt/theme/themeOverride5.xml" ContentType="application/vnd.openxmlformats-officedocument.themeOverride+xml"/>
  <Override PartName="/ppt/tags/tag4.xml" ContentType="application/vnd.openxmlformats-officedocument.presentationml.tags+xml"/>
  <Override PartName="/ppt/theme/themeOverride6.xml" ContentType="application/vnd.openxmlformats-officedocument.themeOverride+xml"/>
  <Override PartName="/ppt/tags/tag5.xml" ContentType="application/vnd.openxmlformats-officedocument.presentationml.tags+xml"/>
  <Override PartName="/ppt/theme/themeOverride7.xml" ContentType="application/vnd.openxmlformats-officedocument.themeOverride+xml"/>
  <Override PartName="/ppt/tags/tag6.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notesSlides/notesSlide1.xml" ContentType="application/vnd.openxmlformats-officedocument.presentationml.notesSlide+xml"/>
  <Override PartName="/ppt/theme/themeOverride10.xml" ContentType="application/vnd.openxmlformats-officedocument.themeOverride+xml"/>
  <Override PartName="/ppt/tags/tag7.xml" ContentType="application/vnd.openxmlformats-officedocument.presentationml.tags+xml"/>
  <Override PartName="/ppt/theme/themeOverride11.xml" ContentType="application/vnd.openxmlformats-officedocument.themeOverride+xml"/>
  <Override PartName="/ppt/tags/tag8.xml" ContentType="application/vnd.openxmlformats-officedocument.presentationml.tags+xml"/>
  <Override PartName="/ppt/theme/themeOverride12.xml" ContentType="application/vnd.openxmlformats-officedocument.themeOverride+xml"/>
  <Override PartName="/ppt/tags/tag9.xml" ContentType="application/vnd.openxmlformats-officedocument.presentationml.tags+xml"/>
  <Override PartName="/ppt/theme/themeOverride13.xml" ContentType="application/vnd.openxmlformats-officedocument.themeOverride+xml"/>
  <Override PartName="/ppt/tags/tag10.xml" ContentType="application/vnd.openxmlformats-officedocument.presentationml.tags+xml"/>
  <Override PartName="/ppt/theme/themeOverride14.xml" ContentType="application/vnd.openxmlformats-officedocument.themeOverride+xml"/>
  <Override PartName="/ppt/tags/tag11.xml" ContentType="application/vnd.openxmlformats-officedocument.presentationml.tags+xml"/>
  <Override PartName="/ppt/theme/themeOverride15.xml" ContentType="application/vnd.openxmlformats-officedocument.themeOverride+xml"/>
  <Override PartName="/ppt/notesSlides/notesSlide2.xml" ContentType="application/vnd.openxmlformats-officedocument.presentationml.notesSlide+xml"/>
  <Override PartName="/ppt/theme/themeOverride16.xml" ContentType="application/vnd.openxmlformats-officedocument.themeOverride+xml"/>
  <Override PartName="/ppt/tags/tag12.xml" ContentType="application/vnd.openxmlformats-officedocument.presentationml.tags+xml"/>
  <Override PartName="/ppt/theme/themeOverride17.xml" ContentType="application/vnd.openxmlformats-officedocument.themeOverride+xml"/>
  <Override PartName="/ppt/tags/tag13.xml" ContentType="application/vnd.openxmlformats-officedocument.presentationml.tags+xml"/>
  <Override PartName="/ppt/theme/themeOverride18.xml" ContentType="application/vnd.openxmlformats-officedocument.themeOverride+xml"/>
  <Override PartName="/ppt/tags/tag14.xml" ContentType="application/vnd.openxmlformats-officedocument.presentationml.tags+xml"/>
  <Override PartName="/ppt/theme/themeOverride19.xml" ContentType="application/vnd.openxmlformats-officedocument.themeOverride+xml"/>
  <Override PartName="/ppt/notesSlides/notesSlide3.xml" ContentType="application/vnd.openxmlformats-officedocument.presentationml.notesSlide+xml"/>
  <Override PartName="/ppt/theme/themeOverride20.xml" ContentType="application/vnd.openxmlformats-officedocument.themeOverride+xml"/>
  <Override PartName="/ppt/tags/tag15.xml" ContentType="application/vnd.openxmlformats-officedocument.presentationml.tags+xml"/>
  <Override PartName="/ppt/theme/themeOverride21.xml" ContentType="application/vnd.openxmlformats-officedocument.themeOverride+xml"/>
  <Override PartName="/ppt/tags/tag16.xml" ContentType="application/vnd.openxmlformats-officedocument.presentationml.tags+xml"/>
  <Override PartName="/ppt/theme/themeOverride22.xml" ContentType="application/vnd.openxmlformats-officedocument.themeOverride+xml"/>
  <Override PartName="/ppt/tags/tag17.xml" ContentType="application/vnd.openxmlformats-officedocument.presentationml.tags+xml"/>
  <Override PartName="/ppt/theme/themeOverride23.xml" ContentType="application/vnd.openxmlformats-officedocument.themeOverr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media/image38.jpg" ContentType="image/png"/>
  <Override PartName="/ppt/theme/themeOverride24.xml" ContentType="application/vnd.openxmlformats-officedocument.themeOverride+xml"/>
  <Override PartName="/ppt/notesSlides/notesSlide20.xml" ContentType="application/vnd.openxmlformats-officedocument.presentationml.notesSlide+xml"/>
  <Override PartName="/ppt/theme/themeOverride25.xml" ContentType="application/vnd.openxmlformats-officedocument.themeOverride+xml"/>
  <Override PartName="/ppt/theme/themeOverride26.xml" ContentType="application/vnd.openxmlformats-officedocument.themeOverr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1.xml" ContentType="application/vnd.openxmlformats-officedocument.presentationml.notesSlide+xml"/>
  <Override PartName="/ppt/tags/tag53.xml" ContentType="application/vnd.openxmlformats-officedocument.presentationml.tags+xml"/>
  <Override PartName="/ppt/notesSlides/notesSlide22.xml" ContentType="application/vnd.openxmlformats-officedocument.presentationml.notesSlide+xml"/>
  <Override PartName="/ppt/tags/tag54.xml" ContentType="application/vnd.openxmlformats-officedocument.presentationml.tags+xml"/>
  <Override PartName="/ppt/notesSlides/notesSlide23.xml" ContentType="application/vnd.openxmlformats-officedocument.presentationml.notesSlide+xml"/>
  <Override PartName="/ppt/tags/tag55.xml" ContentType="application/vnd.openxmlformats-officedocument.presentationml.tags+xml"/>
  <Override PartName="/ppt/notesSlides/notesSlide24.xml" ContentType="application/vnd.openxmlformats-officedocument.presentationml.notesSlide+xml"/>
  <Override PartName="/ppt/tags/tag56.xml" ContentType="application/vnd.openxmlformats-officedocument.presentationml.tags+xml"/>
  <Override PartName="/ppt/notesSlides/notesSlide25.xml" ContentType="application/vnd.openxmlformats-officedocument.presentationml.notesSlide+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8.xml" ContentType="application/vnd.openxmlformats-officedocument.presentationml.notesSlide+xml"/>
  <Override PartName="/ppt/tags/tag63.xml" ContentType="application/vnd.openxmlformats-officedocument.presentationml.tags+xml"/>
  <Override PartName="/ppt/notesSlides/notesSlide29.xml" ContentType="application/vnd.openxmlformats-officedocument.presentationml.notesSlide+xml"/>
  <Override PartName="/ppt/tags/tag64.xml" ContentType="application/vnd.openxmlformats-officedocument.presentationml.tags+xml"/>
  <Override PartName="/ppt/notesSlides/notesSlide30.xml" ContentType="application/vnd.openxmlformats-officedocument.presentationml.notesSlide+xml"/>
  <Override PartName="/ppt/tags/tag65.xml" ContentType="application/vnd.openxmlformats-officedocument.presentationml.tags+xml"/>
  <Override PartName="/ppt/notesSlides/notesSlide31.xml" ContentType="application/vnd.openxmlformats-officedocument.presentationml.notesSlide+xml"/>
  <Override PartName="/ppt/tags/tag66.xml" ContentType="application/vnd.openxmlformats-officedocument.presentationml.tags+xml"/>
  <Override PartName="/ppt/notesSlides/notesSlide32.xml" ContentType="application/vnd.openxmlformats-officedocument.presentationml.notesSlide+xml"/>
  <Override PartName="/ppt/theme/themeOverride27.xml" ContentType="application/vnd.openxmlformats-officedocument.themeOverride+xml"/>
  <Override PartName="/ppt/theme/themeOverride28.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3"/>
  </p:notesMasterIdLst>
  <p:sldIdLst>
    <p:sldId id="256" r:id="rId5"/>
    <p:sldId id="261" r:id="rId6"/>
    <p:sldId id="257" r:id="rId7"/>
    <p:sldId id="262" r:id="rId8"/>
    <p:sldId id="276" r:id="rId9"/>
    <p:sldId id="278" r:id="rId10"/>
    <p:sldId id="277" r:id="rId11"/>
    <p:sldId id="272" r:id="rId12"/>
    <p:sldId id="284" r:id="rId13"/>
    <p:sldId id="279" r:id="rId14"/>
    <p:sldId id="263" r:id="rId15"/>
    <p:sldId id="280" r:id="rId16"/>
    <p:sldId id="283" r:id="rId17"/>
    <p:sldId id="282" r:id="rId18"/>
    <p:sldId id="285" r:id="rId19"/>
    <p:sldId id="286" r:id="rId20"/>
    <p:sldId id="289" r:id="rId21"/>
    <p:sldId id="290" r:id="rId22"/>
    <p:sldId id="287" r:id="rId23"/>
    <p:sldId id="288" r:id="rId24"/>
    <p:sldId id="267" r:id="rId25"/>
    <p:sldId id="294" r:id="rId26"/>
    <p:sldId id="295" r:id="rId27"/>
    <p:sldId id="296" r:id="rId28"/>
    <p:sldId id="297" r:id="rId29"/>
    <p:sldId id="322" r:id="rId30"/>
    <p:sldId id="323" r:id="rId31"/>
    <p:sldId id="328" r:id="rId32"/>
    <p:sldId id="298" r:id="rId33"/>
    <p:sldId id="329" r:id="rId34"/>
    <p:sldId id="333" r:id="rId35"/>
    <p:sldId id="332" r:id="rId36"/>
    <p:sldId id="300" r:id="rId37"/>
    <p:sldId id="334" r:id="rId38"/>
    <p:sldId id="336" r:id="rId39"/>
    <p:sldId id="337" r:id="rId40"/>
    <p:sldId id="302" r:id="rId41"/>
    <p:sldId id="361" r:id="rId42"/>
    <p:sldId id="303" r:id="rId43"/>
    <p:sldId id="304" r:id="rId44"/>
    <p:sldId id="358" r:id="rId45"/>
    <p:sldId id="354" r:id="rId46"/>
    <p:sldId id="355" r:id="rId47"/>
    <p:sldId id="305" r:id="rId48"/>
    <p:sldId id="306" r:id="rId49"/>
    <p:sldId id="357" r:id="rId50"/>
    <p:sldId id="360" r:id="rId51"/>
    <p:sldId id="359" r:id="rId52"/>
    <p:sldId id="307" r:id="rId53"/>
    <p:sldId id="314" r:id="rId54"/>
    <p:sldId id="341" r:id="rId55"/>
    <p:sldId id="342" r:id="rId56"/>
    <p:sldId id="343" r:id="rId57"/>
    <p:sldId id="319" r:id="rId58"/>
    <p:sldId id="273" r:id="rId59"/>
    <p:sldId id="281" r:id="rId60"/>
    <p:sldId id="291" r:id="rId61"/>
    <p:sldId id="292" r:id="rId62"/>
    <p:sldId id="293" r:id="rId63"/>
    <p:sldId id="321" r:id="rId64"/>
    <p:sldId id="308" r:id="rId65"/>
    <p:sldId id="324" r:id="rId66"/>
    <p:sldId id="325" r:id="rId67"/>
    <p:sldId id="326" r:id="rId68"/>
    <p:sldId id="309" r:id="rId69"/>
    <p:sldId id="339" r:id="rId70"/>
    <p:sldId id="340" r:id="rId71"/>
    <p:sldId id="311" r:id="rId72"/>
    <p:sldId id="312" r:id="rId73"/>
    <p:sldId id="313" r:id="rId74"/>
    <p:sldId id="346" r:id="rId75"/>
    <p:sldId id="347" r:id="rId76"/>
    <p:sldId id="348" r:id="rId77"/>
    <p:sldId id="349" r:id="rId78"/>
    <p:sldId id="350" r:id="rId79"/>
    <p:sldId id="274" r:id="rId80"/>
    <p:sldId id="275" r:id="rId81"/>
    <p:sldId id="260" r:id="rId82"/>
  </p:sldIdLst>
  <p:sldSz cx="12192000" cy="6858000"/>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3861" userDrawn="1">
          <p15:clr>
            <a:srgbClr val="A4A3A4"/>
          </p15:clr>
        </p15:guide>
        <p15:guide id="7"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D988"/>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5B0B1-0CD7-4C91-A301-E18AF2EA305F}" v="4" dt="2023-01-28T07:27:56.349"/>
  </p1510:revLst>
</p1510:revInfo>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5" autoAdjust="0"/>
    <p:restoredTop sz="96327" autoAdjust="0"/>
  </p:normalViewPr>
  <p:slideViewPr>
    <p:cSldViewPr snapToGrid="0">
      <p:cViewPr varScale="1">
        <p:scale>
          <a:sx n="108" d="100"/>
          <a:sy n="108" d="100"/>
        </p:scale>
        <p:origin x="232" y="520"/>
      </p:cViewPr>
      <p:guideLst>
        <p:guide orient="horz" pos="3861"/>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gs" Target="tags/tag1.xml"/><Relationship Id="rId89"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eil Yi" userId="c719b956-004a-4243-81dc-14be649b7814" providerId="ADAL" clId="{EDD5B0B1-0CD7-4C91-A301-E18AF2EA305F}"/>
    <pc:docChg chg="custSel modSld modMainMaster">
      <pc:chgData name="Soleil Yi" userId="c719b956-004a-4243-81dc-14be649b7814" providerId="ADAL" clId="{EDD5B0B1-0CD7-4C91-A301-E18AF2EA305F}" dt="2023-01-28T07:29:01.192" v="12" actId="700"/>
      <pc:docMkLst>
        <pc:docMk/>
      </pc:docMkLst>
      <pc:sldChg chg="mod modClrScheme chgLayout">
        <pc:chgData name="Soleil Yi" userId="c719b956-004a-4243-81dc-14be649b7814" providerId="ADAL" clId="{EDD5B0B1-0CD7-4C91-A301-E18AF2EA305F}" dt="2023-01-28T07:29:01.192" v="12" actId="700"/>
        <pc:sldMkLst>
          <pc:docMk/>
          <pc:sldMk cId="2954606040" sldId="261"/>
        </pc:sldMkLst>
      </pc:sldChg>
      <pc:sldMasterChg chg="mod addSldLayout delSldLayout modSldLayout sldLayoutOrd">
        <pc:chgData name="Soleil Yi" userId="c719b956-004a-4243-81dc-14be649b7814" providerId="ADAL" clId="{EDD5B0B1-0CD7-4C91-A301-E18AF2EA305F}" dt="2023-01-28T07:27:56.348" v="11" actId="207"/>
        <pc:sldMasterMkLst>
          <pc:docMk/>
          <pc:sldMasterMk cId="3340059264" sldId="2147483648"/>
        </pc:sldMasterMkLst>
        <pc:sldLayoutChg chg="modSp setBg">
          <pc:chgData name="Soleil Yi" userId="c719b956-004a-4243-81dc-14be649b7814" providerId="ADAL" clId="{EDD5B0B1-0CD7-4C91-A301-E18AF2EA305F}" dt="2023-01-28T07:27:56.348" v="11" actId="207"/>
          <pc:sldLayoutMkLst>
            <pc:docMk/>
            <pc:sldMasterMk cId="3340059264" sldId="2147483648"/>
            <pc:sldLayoutMk cId="2843009665" sldId="2147483649"/>
          </pc:sldLayoutMkLst>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3" creationId="{CA8FF249-69FA-478C-853F-D62CA2935D87}"/>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7" creationId="{8BAACAFB-E078-41E5-BE32-2CCD597E1D45}"/>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8" creationId="{B593D43E-1697-4C76-BF37-C96E16B13488}"/>
            </ac:spMkLst>
          </pc:spChg>
        </pc:sldLayoutChg>
        <pc:sldLayoutChg chg="modSp setBg">
          <pc:chgData name="Soleil Yi" userId="c719b956-004a-4243-81dc-14be649b7814" providerId="ADAL" clId="{EDD5B0B1-0CD7-4C91-A301-E18AF2EA305F}" dt="2023-01-28T07:27:49.176" v="10" actId="207"/>
          <pc:sldLayoutMkLst>
            <pc:docMk/>
            <pc:sldMasterMk cId="3340059264" sldId="2147483648"/>
            <pc:sldLayoutMk cId="1571867931" sldId="2147483651"/>
          </pc:sldLayoutMkLst>
          <pc:spChg chg="mod">
            <ac:chgData name="Soleil Yi" userId="c719b956-004a-4243-81dc-14be649b7814" providerId="ADAL" clId="{EDD5B0B1-0CD7-4C91-A301-E18AF2EA305F}" dt="2023-01-28T07:27:49.176" v="10" actId="207"/>
            <ac:spMkLst>
              <pc:docMk/>
              <pc:sldMasterMk cId="3340059264" sldId="2147483648"/>
              <pc:sldLayoutMk cId="1571867931" sldId="2147483651"/>
              <ac:spMk id="3" creationId="{54712325-CA12-44BF-8B8C-2D3C6232D8B6}"/>
            </ac:spMkLst>
          </pc:spChg>
        </pc:sldLayoutChg>
        <pc:sldLayoutChg chg="modSp setBg">
          <pc:chgData name="Soleil Yi" userId="c719b956-004a-4243-81dc-14be649b7814" providerId="ADAL" clId="{EDD5B0B1-0CD7-4C91-A301-E18AF2EA305F}" dt="2023-01-28T07:27:40.505" v="9" actId="207"/>
          <pc:sldLayoutMkLst>
            <pc:docMk/>
            <pc:sldMasterMk cId="3340059264" sldId="2147483648"/>
            <pc:sldLayoutMk cId="2169472007" sldId="2147483660"/>
          </pc:sldLayoutMkLst>
          <pc:spChg chg="mod">
            <ac:chgData name="Soleil Yi" userId="c719b956-004a-4243-81dc-14be649b7814" providerId="ADAL" clId="{EDD5B0B1-0CD7-4C91-A301-E18AF2EA305F}" dt="2023-01-28T07:27:40.505" v="9" actId="207"/>
            <ac:spMkLst>
              <pc:docMk/>
              <pc:sldMasterMk cId="3340059264" sldId="2147483648"/>
              <pc:sldLayoutMk cId="2169472007" sldId="2147483660"/>
              <ac:spMk id="7" creationId="{BA3D3068-73BF-4A47-B09B-6B2AF74FD2DA}"/>
            </ac:spMkLst>
          </pc:spChg>
          <pc:spChg chg="mod">
            <ac:chgData name="Soleil Yi" userId="c719b956-004a-4243-81dc-14be649b7814" providerId="ADAL" clId="{EDD5B0B1-0CD7-4C91-A301-E18AF2EA305F}" dt="2023-01-28T07:27:40.505" v="9" actId="207"/>
            <ac:spMkLst>
              <pc:docMk/>
              <pc:sldMasterMk cId="3340059264" sldId="2147483648"/>
              <pc:sldLayoutMk cId="2169472007" sldId="2147483660"/>
              <ac:spMk id="8" creationId="{121E5C2D-D5E0-4BF2-95A0-4FE66B87B276}"/>
            </ac:spMkLst>
          </pc:spChg>
        </pc:sldLayoutChg>
        <pc:sldLayoutChg chg="add mod ord modTransition">
          <pc:chgData name="Soleil Yi" userId="c719b956-004a-4243-81dc-14be649b7814" providerId="ADAL" clId="{EDD5B0B1-0CD7-4C91-A301-E18AF2EA305F}" dt="2023-01-28T07:27:19.508" v="7" actId="6014"/>
          <pc:sldLayoutMkLst>
            <pc:docMk/>
            <pc:sldMasterMk cId="3340059264" sldId="2147483648"/>
            <pc:sldLayoutMk cId="633160024" sldId="2147483661"/>
          </pc:sldLayoutMkLst>
        </pc:sldLayoutChg>
        <pc:sldLayoutChg chg="add del mod ord modTransition">
          <pc:chgData name="Soleil Yi" userId="c719b956-004a-4243-81dc-14be649b7814" providerId="ADAL" clId="{EDD5B0B1-0CD7-4C91-A301-E18AF2EA305F}" dt="2023-01-28T07:27:07.676" v="4" actId="2696"/>
          <pc:sldLayoutMkLst>
            <pc:docMk/>
            <pc:sldMasterMk cId="3340059264" sldId="2147483648"/>
            <pc:sldLayoutMk cId="2019420927"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2023/6/25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9</a:t>
            </a:fld>
            <a:endParaRPr lang="zh-CN" altLang="en-US"/>
          </a:p>
        </p:txBody>
      </p:sp>
    </p:spTree>
    <p:extLst>
      <p:ext uri="{BB962C8B-B14F-4D97-AF65-F5344CB8AC3E}">
        <p14:creationId xmlns:p14="http://schemas.microsoft.com/office/powerpoint/2010/main" val="355586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31</a:t>
            </a:fld>
            <a:endParaRPr lang="zh-CN" altLang="en-US"/>
          </a:p>
        </p:txBody>
      </p:sp>
    </p:spTree>
    <p:extLst>
      <p:ext uri="{BB962C8B-B14F-4D97-AF65-F5344CB8AC3E}">
        <p14:creationId xmlns:p14="http://schemas.microsoft.com/office/powerpoint/2010/main" val="2533515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33</a:t>
            </a:fld>
            <a:endParaRPr lang="zh-CN" altLang="en-US"/>
          </a:p>
        </p:txBody>
      </p:sp>
    </p:spTree>
    <p:extLst>
      <p:ext uri="{BB962C8B-B14F-4D97-AF65-F5344CB8AC3E}">
        <p14:creationId xmlns:p14="http://schemas.microsoft.com/office/powerpoint/2010/main" val="1835749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34</a:t>
            </a:fld>
            <a:endParaRPr lang="zh-CN" altLang="en-US"/>
          </a:p>
        </p:txBody>
      </p:sp>
    </p:spTree>
    <p:extLst>
      <p:ext uri="{BB962C8B-B14F-4D97-AF65-F5344CB8AC3E}">
        <p14:creationId xmlns:p14="http://schemas.microsoft.com/office/powerpoint/2010/main" val="167544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35</a:t>
            </a:fld>
            <a:endParaRPr lang="zh-CN" altLang="en-US"/>
          </a:p>
        </p:txBody>
      </p:sp>
    </p:spTree>
    <p:extLst>
      <p:ext uri="{BB962C8B-B14F-4D97-AF65-F5344CB8AC3E}">
        <p14:creationId xmlns:p14="http://schemas.microsoft.com/office/powerpoint/2010/main" val="537438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40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45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50</a:t>
            </a:fld>
            <a:endParaRPr lang="zh-CN" altLang="en-US"/>
          </a:p>
        </p:txBody>
      </p:sp>
    </p:spTree>
    <p:extLst>
      <p:ext uri="{BB962C8B-B14F-4D97-AF65-F5344CB8AC3E}">
        <p14:creationId xmlns:p14="http://schemas.microsoft.com/office/powerpoint/2010/main" val="56803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51</a:t>
            </a:fld>
            <a:endParaRPr lang="zh-CN" altLang="en-US"/>
          </a:p>
        </p:txBody>
      </p:sp>
    </p:spTree>
    <p:extLst>
      <p:ext uri="{BB962C8B-B14F-4D97-AF65-F5344CB8AC3E}">
        <p14:creationId xmlns:p14="http://schemas.microsoft.com/office/powerpoint/2010/main" val="2106620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52</a:t>
            </a:fld>
            <a:endParaRPr lang="zh-CN" altLang="en-US"/>
          </a:p>
        </p:txBody>
      </p:sp>
    </p:spTree>
    <p:extLst>
      <p:ext uri="{BB962C8B-B14F-4D97-AF65-F5344CB8AC3E}">
        <p14:creationId xmlns:p14="http://schemas.microsoft.com/office/powerpoint/2010/main" val="407047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15</a:t>
            </a:fld>
            <a:endParaRPr lang="zh-CN" altLang="en-US"/>
          </a:p>
        </p:txBody>
      </p:sp>
    </p:spTree>
    <p:extLst>
      <p:ext uri="{BB962C8B-B14F-4D97-AF65-F5344CB8AC3E}">
        <p14:creationId xmlns:p14="http://schemas.microsoft.com/office/powerpoint/2010/main" val="1050640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54</a:t>
            </a:fld>
            <a:endParaRPr lang="zh-CN" altLang="en-US"/>
          </a:p>
        </p:txBody>
      </p:sp>
    </p:spTree>
    <p:extLst>
      <p:ext uri="{BB962C8B-B14F-4D97-AF65-F5344CB8AC3E}">
        <p14:creationId xmlns:p14="http://schemas.microsoft.com/office/powerpoint/2010/main" val="2546992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首先，我们查询符号名。先在</a:t>
            </a:r>
            <a:r>
              <a:rPr lang="en-US" altLang="zh-CN" dirty="0"/>
              <a:t>ELF</a:t>
            </a:r>
            <a:r>
              <a:rPr lang="zh-CN" altLang="en-US" dirty="0"/>
              <a:t>头表中确定节头表地址</a:t>
            </a:r>
          </a:p>
        </p:txBody>
      </p:sp>
      <p:sp>
        <p:nvSpPr>
          <p:cNvPr id="4" name="灯片编号占位符 3"/>
          <p:cNvSpPr>
            <a:spLocks noGrp="1"/>
          </p:cNvSpPr>
          <p:nvPr>
            <p:ph type="sldNum" sz="quarter" idx="5"/>
          </p:nvPr>
        </p:nvSpPr>
        <p:spPr/>
        <p:txBody>
          <a:bodyPr/>
          <a:lstStyle/>
          <a:p>
            <a:fld id="{2B735503-9D21-443F-BC18-5459550EB72F}" type="slidenum">
              <a:rPr lang="zh-CN" altLang="en-US" smtClean="0"/>
              <a:t>61</a:t>
            </a:fld>
            <a:endParaRPr lang="zh-CN" altLang="en-US"/>
          </a:p>
        </p:txBody>
      </p:sp>
    </p:spTree>
    <p:extLst>
      <p:ext uri="{BB962C8B-B14F-4D97-AF65-F5344CB8AC3E}">
        <p14:creationId xmlns:p14="http://schemas.microsoft.com/office/powerpoint/2010/main" val="4270270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62</a:t>
            </a:fld>
            <a:endParaRPr lang="zh-CN" altLang="en-US"/>
          </a:p>
        </p:txBody>
      </p:sp>
    </p:spTree>
    <p:extLst>
      <p:ext uri="{BB962C8B-B14F-4D97-AF65-F5344CB8AC3E}">
        <p14:creationId xmlns:p14="http://schemas.microsoft.com/office/powerpoint/2010/main" val="1060266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找到这个节组的符号名</a:t>
            </a:r>
          </a:p>
        </p:txBody>
      </p:sp>
      <p:sp>
        <p:nvSpPr>
          <p:cNvPr id="4" name="灯片编号占位符 3"/>
          <p:cNvSpPr>
            <a:spLocks noGrp="1"/>
          </p:cNvSpPr>
          <p:nvPr>
            <p:ph type="sldNum" sz="quarter" idx="5"/>
          </p:nvPr>
        </p:nvSpPr>
        <p:spPr/>
        <p:txBody>
          <a:bodyPr/>
          <a:lstStyle/>
          <a:p>
            <a:fld id="{2B735503-9D21-443F-BC18-5459550EB72F}" type="slidenum">
              <a:rPr lang="zh-CN" altLang="en-US" smtClean="0"/>
              <a:t>63</a:t>
            </a:fld>
            <a:endParaRPr lang="zh-CN" altLang="en-US"/>
          </a:p>
        </p:txBody>
      </p:sp>
    </p:spTree>
    <p:extLst>
      <p:ext uri="{BB962C8B-B14F-4D97-AF65-F5344CB8AC3E}">
        <p14:creationId xmlns:p14="http://schemas.microsoft.com/office/powerpoint/2010/main" val="3508826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找到这个节组的符号名</a:t>
            </a:r>
          </a:p>
        </p:txBody>
      </p:sp>
      <p:sp>
        <p:nvSpPr>
          <p:cNvPr id="4" name="灯片编号占位符 3"/>
          <p:cNvSpPr>
            <a:spLocks noGrp="1"/>
          </p:cNvSpPr>
          <p:nvPr>
            <p:ph type="sldNum" sz="quarter" idx="5"/>
          </p:nvPr>
        </p:nvSpPr>
        <p:spPr/>
        <p:txBody>
          <a:bodyPr/>
          <a:lstStyle/>
          <a:p>
            <a:fld id="{2B735503-9D21-443F-BC18-5459550EB72F}" type="slidenum">
              <a:rPr lang="zh-CN" altLang="en-US" smtClean="0"/>
              <a:t>64</a:t>
            </a:fld>
            <a:endParaRPr lang="zh-CN" altLang="en-US"/>
          </a:p>
        </p:txBody>
      </p:sp>
    </p:spTree>
    <p:extLst>
      <p:ext uri="{BB962C8B-B14F-4D97-AF65-F5344CB8AC3E}">
        <p14:creationId xmlns:p14="http://schemas.microsoft.com/office/powerpoint/2010/main" val="542693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效果相似，前面讲过，省时间跳过</a:t>
            </a:r>
          </a:p>
        </p:txBody>
      </p:sp>
      <p:sp>
        <p:nvSpPr>
          <p:cNvPr id="4" name="灯片编号占位符 3"/>
          <p:cNvSpPr>
            <a:spLocks noGrp="1"/>
          </p:cNvSpPr>
          <p:nvPr>
            <p:ph type="sldNum" sz="quarter" idx="5"/>
          </p:nvPr>
        </p:nvSpPr>
        <p:spPr/>
        <p:txBody>
          <a:bodyPr/>
          <a:lstStyle/>
          <a:p>
            <a:fld id="{2B735503-9D21-443F-BC18-5459550EB72F}" type="slidenum">
              <a:rPr lang="zh-CN" altLang="en-US" smtClean="0"/>
              <a:t>65</a:t>
            </a:fld>
            <a:endParaRPr lang="zh-CN" altLang="en-US"/>
          </a:p>
        </p:txBody>
      </p:sp>
    </p:spTree>
    <p:extLst>
      <p:ext uri="{BB962C8B-B14F-4D97-AF65-F5344CB8AC3E}">
        <p14:creationId xmlns:p14="http://schemas.microsoft.com/office/powerpoint/2010/main" val="3863636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66</a:t>
            </a:fld>
            <a:endParaRPr lang="zh-CN" altLang="en-US"/>
          </a:p>
        </p:txBody>
      </p:sp>
    </p:spTree>
    <p:extLst>
      <p:ext uri="{BB962C8B-B14F-4D97-AF65-F5344CB8AC3E}">
        <p14:creationId xmlns:p14="http://schemas.microsoft.com/office/powerpoint/2010/main" val="2847967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67</a:t>
            </a:fld>
            <a:endParaRPr lang="zh-CN" altLang="en-US"/>
          </a:p>
        </p:txBody>
      </p:sp>
    </p:spTree>
    <p:extLst>
      <p:ext uri="{BB962C8B-B14F-4D97-AF65-F5344CB8AC3E}">
        <p14:creationId xmlns:p14="http://schemas.microsoft.com/office/powerpoint/2010/main" val="2510699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71</a:t>
            </a:fld>
            <a:endParaRPr lang="zh-CN" altLang="en-US"/>
          </a:p>
        </p:txBody>
      </p:sp>
    </p:spTree>
    <p:extLst>
      <p:ext uri="{BB962C8B-B14F-4D97-AF65-F5344CB8AC3E}">
        <p14:creationId xmlns:p14="http://schemas.microsoft.com/office/powerpoint/2010/main" val="183566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72</a:t>
            </a:fld>
            <a:endParaRPr lang="zh-CN" altLang="en-US"/>
          </a:p>
        </p:txBody>
      </p:sp>
    </p:spTree>
    <p:extLst>
      <p:ext uri="{BB962C8B-B14F-4D97-AF65-F5344CB8AC3E}">
        <p14:creationId xmlns:p14="http://schemas.microsoft.com/office/powerpoint/2010/main" val="296891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19</a:t>
            </a:fld>
            <a:endParaRPr lang="zh-CN" altLang="en-US"/>
          </a:p>
        </p:txBody>
      </p:sp>
    </p:spTree>
    <p:extLst>
      <p:ext uri="{BB962C8B-B14F-4D97-AF65-F5344CB8AC3E}">
        <p14:creationId xmlns:p14="http://schemas.microsoft.com/office/powerpoint/2010/main" val="3589614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73</a:t>
            </a:fld>
            <a:endParaRPr lang="zh-CN" altLang="en-US"/>
          </a:p>
        </p:txBody>
      </p:sp>
    </p:spTree>
    <p:extLst>
      <p:ext uri="{BB962C8B-B14F-4D97-AF65-F5344CB8AC3E}">
        <p14:creationId xmlns:p14="http://schemas.microsoft.com/office/powerpoint/2010/main" val="3995746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74</a:t>
            </a:fld>
            <a:endParaRPr lang="zh-CN" altLang="en-US"/>
          </a:p>
        </p:txBody>
      </p:sp>
    </p:spTree>
    <p:extLst>
      <p:ext uri="{BB962C8B-B14F-4D97-AF65-F5344CB8AC3E}">
        <p14:creationId xmlns:p14="http://schemas.microsoft.com/office/powerpoint/2010/main" val="3184797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75</a:t>
            </a:fld>
            <a:endParaRPr lang="zh-CN" altLang="en-US"/>
          </a:p>
        </p:txBody>
      </p:sp>
    </p:spTree>
    <p:extLst>
      <p:ext uri="{BB962C8B-B14F-4D97-AF65-F5344CB8AC3E}">
        <p14:creationId xmlns:p14="http://schemas.microsoft.com/office/powerpoint/2010/main" val="1199363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24</a:t>
            </a:fld>
            <a:endParaRPr lang="zh-CN" altLang="en-US"/>
          </a:p>
        </p:txBody>
      </p:sp>
    </p:spTree>
    <p:extLst>
      <p:ext uri="{BB962C8B-B14F-4D97-AF65-F5344CB8AC3E}">
        <p14:creationId xmlns:p14="http://schemas.microsoft.com/office/powerpoint/2010/main" val="21200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作用（</a:t>
            </a:r>
            <a:r>
              <a:rPr lang="en-US" altLang="zh-CN" dirty="0"/>
              <a:t>1</a:t>
            </a:r>
            <a:r>
              <a:rPr lang="zh-CN" altLang="en-US" dirty="0"/>
              <a:t>）：比较典型的是</a:t>
            </a:r>
            <a:r>
              <a:rPr lang="en-US" altLang="zh-CN" dirty="0"/>
              <a:t>COMDAT</a:t>
            </a:r>
            <a:r>
              <a:rPr lang="zh-CN" altLang="en-US" dirty="0"/>
              <a:t>标志的节组，例如右边的节组，两个目标文件都有模板实例化，实例化的模板是相同的，在链接阶段，会对这些带有</a:t>
            </a:r>
            <a:r>
              <a:rPr lang="en-US" altLang="zh-CN" dirty="0"/>
              <a:t>COMDAT</a:t>
            </a:r>
            <a:r>
              <a:rPr lang="zh-CN" altLang="en-US" dirty="0"/>
              <a:t>标志的节区进行合并，就是进行代码重复消除。</a:t>
            </a:r>
            <a:endParaRPr lang="en-US" altLang="zh-CN" dirty="0"/>
          </a:p>
          <a:p>
            <a:r>
              <a:rPr lang="zh-CN" altLang="en-US" dirty="0"/>
              <a:t>作用（</a:t>
            </a:r>
            <a:r>
              <a:rPr lang="en-US" altLang="zh-CN" dirty="0"/>
              <a:t>2</a:t>
            </a:r>
            <a:r>
              <a:rPr lang="zh-CN" altLang="en-US" dirty="0"/>
              <a:t>）：例如下图的节区分组。如果在</a:t>
            </a:r>
            <a:r>
              <a:rPr lang="en-US" altLang="zh-CN" dirty="0"/>
              <a:t>section1</a:t>
            </a:r>
            <a:r>
              <a:rPr lang="zh-CN" altLang="en-US" dirty="0"/>
              <a:t>中需要</a:t>
            </a:r>
            <a:r>
              <a:rPr lang="en-US" altLang="zh-CN" dirty="0"/>
              <a:t>section2</a:t>
            </a:r>
            <a:r>
              <a:rPr lang="zh-CN" altLang="en-US" dirty="0"/>
              <a:t>的一些数据，那么就可以将他们放在一个节组中，使得两个节组必须都进行加载。另外，一些节区也可以一起丢弃掉。</a:t>
            </a:r>
            <a:endParaRPr lang="en-US" altLang="zh-CN" dirty="0"/>
          </a:p>
          <a:p>
            <a:r>
              <a:rPr lang="zh-CN" altLang="en-US" b="0" i="0" dirty="0">
                <a:solidFill>
                  <a:srgbClr val="646464"/>
                </a:solidFill>
                <a:effectLst/>
                <a:latin typeface="-apple-system"/>
              </a:rPr>
              <a:t>内联函数的外联定义除了包含其可执行指令的部分之外可能还需要包含所引用文字的只读数据部分、一个或多个调试信息部分和其他信息部分。</a:t>
            </a:r>
            <a:endParaRPr lang="en-US" altLang="zh-CN" dirty="0"/>
          </a:p>
          <a:p>
            <a:r>
              <a:rPr lang="zh-CN" altLang="en-US" b="0" i="0" dirty="0">
                <a:solidFill>
                  <a:srgbClr val="646464"/>
                </a:solidFill>
                <a:effectLst/>
                <a:latin typeface="-apple-system"/>
              </a:rPr>
              <a:t>这些部分之间可能存在内部引用，如果其中一个部分被删除或被另一个对象的副本替换，这些内部引用将毫无意义。</a:t>
            </a:r>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25</a:t>
            </a:fld>
            <a:endParaRPr lang="zh-CN" altLang="en-US"/>
          </a:p>
        </p:txBody>
      </p:sp>
    </p:spTree>
    <p:extLst>
      <p:ext uri="{BB962C8B-B14F-4D97-AF65-F5344CB8AC3E}">
        <p14:creationId xmlns:p14="http://schemas.microsoft.com/office/powerpoint/2010/main" val="120818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26</a:t>
            </a:fld>
            <a:endParaRPr lang="zh-CN" altLang="en-US"/>
          </a:p>
        </p:txBody>
      </p:sp>
    </p:spTree>
    <p:extLst>
      <p:ext uri="{BB962C8B-B14F-4D97-AF65-F5344CB8AC3E}">
        <p14:creationId xmlns:p14="http://schemas.microsoft.com/office/powerpoint/2010/main" val="140313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27</a:t>
            </a:fld>
            <a:endParaRPr lang="zh-CN" altLang="en-US"/>
          </a:p>
        </p:txBody>
      </p:sp>
    </p:spTree>
    <p:extLst>
      <p:ext uri="{BB962C8B-B14F-4D97-AF65-F5344CB8AC3E}">
        <p14:creationId xmlns:p14="http://schemas.microsoft.com/office/powerpoint/2010/main" val="315228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29</a:t>
            </a:fld>
            <a:endParaRPr lang="zh-CN" altLang="en-US"/>
          </a:p>
        </p:txBody>
      </p:sp>
    </p:spTree>
    <p:extLst>
      <p:ext uri="{BB962C8B-B14F-4D97-AF65-F5344CB8AC3E}">
        <p14:creationId xmlns:p14="http://schemas.microsoft.com/office/powerpoint/2010/main" val="3125694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作用（</a:t>
            </a:r>
            <a:r>
              <a:rPr lang="en-US" altLang="zh-CN" dirty="0"/>
              <a:t>1</a:t>
            </a:r>
            <a:r>
              <a:rPr lang="zh-CN" altLang="en-US" dirty="0"/>
              <a:t>）：比较典型的是</a:t>
            </a:r>
            <a:r>
              <a:rPr lang="en-US" altLang="zh-CN" dirty="0"/>
              <a:t>COMDAT</a:t>
            </a:r>
            <a:r>
              <a:rPr lang="zh-CN" altLang="en-US" dirty="0"/>
              <a:t>标志的节组，例如右边的节组，两个目标文件都有模板实例化，实例化的模板是相同的，在链接阶段，会对这些带有</a:t>
            </a:r>
            <a:r>
              <a:rPr lang="en-US" altLang="zh-CN" dirty="0"/>
              <a:t>COMDAT</a:t>
            </a:r>
            <a:r>
              <a:rPr lang="zh-CN" altLang="en-US" dirty="0"/>
              <a:t>标志的节区进行合并，就是进行代码重复消除。</a:t>
            </a:r>
            <a:endParaRPr lang="en-US" altLang="zh-CN" dirty="0"/>
          </a:p>
          <a:p>
            <a:r>
              <a:rPr lang="zh-CN" altLang="en-US" dirty="0"/>
              <a:t>作用（</a:t>
            </a:r>
            <a:r>
              <a:rPr lang="en-US" altLang="zh-CN" dirty="0"/>
              <a:t>2</a:t>
            </a:r>
            <a:r>
              <a:rPr lang="zh-CN" altLang="en-US" dirty="0"/>
              <a:t>）：例如下图的节区分组。如果在</a:t>
            </a:r>
            <a:r>
              <a:rPr lang="en-US" altLang="zh-CN" dirty="0"/>
              <a:t>section1</a:t>
            </a:r>
            <a:r>
              <a:rPr lang="zh-CN" altLang="en-US" dirty="0"/>
              <a:t>中需要</a:t>
            </a:r>
            <a:r>
              <a:rPr lang="en-US" altLang="zh-CN" dirty="0"/>
              <a:t>section2</a:t>
            </a:r>
            <a:r>
              <a:rPr lang="zh-CN" altLang="en-US" dirty="0"/>
              <a:t>的一些数据，那么就可以将他们放在一个节组中，使得两个节组必须都进行加载。另外，一些节区也可以一起丢弃掉。</a:t>
            </a:r>
            <a:endParaRPr lang="en-US" altLang="zh-CN" dirty="0"/>
          </a:p>
          <a:p>
            <a:r>
              <a:rPr lang="zh-CN" altLang="en-US" b="0" i="0" dirty="0">
                <a:solidFill>
                  <a:srgbClr val="646464"/>
                </a:solidFill>
                <a:effectLst/>
                <a:latin typeface="-apple-system"/>
              </a:rPr>
              <a:t>内联函数的外联定义除了包含其可执行指令的部分之外可能还需要包含所引用文字的只读数据部分、一个或多个调试信息部分和其他信息部分。</a:t>
            </a:r>
            <a:endParaRPr lang="en-US" altLang="zh-CN" dirty="0"/>
          </a:p>
          <a:p>
            <a:r>
              <a:rPr lang="zh-CN" altLang="en-US" b="0" i="0" dirty="0">
                <a:solidFill>
                  <a:srgbClr val="646464"/>
                </a:solidFill>
                <a:effectLst/>
                <a:latin typeface="-apple-system"/>
              </a:rPr>
              <a:t>这些部分之间可能存在内部引用，如果其中一个部分被删除或被另一个对象的副本替换，这些内部引用将毫无意义。</a:t>
            </a:r>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30</a:t>
            </a:fld>
            <a:endParaRPr lang="zh-CN" altLang="en-US"/>
          </a:p>
        </p:txBody>
      </p:sp>
    </p:spTree>
    <p:extLst>
      <p:ext uri="{BB962C8B-B14F-4D97-AF65-F5344CB8AC3E}">
        <p14:creationId xmlns:p14="http://schemas.microsoft.com/office/powerpoint/2010/main" val="3645818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9CF36CAC-ABEF-413F-9F00-E9B964B0589E}"/>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BAACAFB-E078-41E5-BE32-2CCD597E1D45}"/>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p:ph type="body" sz="quarter" idx="11" hasCustomPrompt="1"/>
          </p:nvPr>
        </p:nvSpPr>
        <p:spPr>
          <a:xfrm>
            <a:off x="6604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
        <p:nvSpPr>
          <p:cNvPr id="9" name="矩形 8">
            <a:extLst>
              <a:ext uri="{FF2B5EF4-FFF2-40B4-BE49-F238E27FC236}">
                <a16:creationId xmlns:a16="http://schemas.microsoft.com/office/drawing/2014/main" id="{FE575B58-B071-451B-960B-C579147723E2}"/>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FD7B515C-B90D-4395-B58C-93DDFFE5DD0F}"/>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dirty="0">
              <a:solidFill>
                <a:schemeClr val="bg1"/>
              </a:solidFill>
            </a:endParaRPr>
          </a:p>
        </p:txBody>
      </p:sp>
      <p:sp>
        <p:nvSpPr>
          <p:cNvPr id="2" name="标题 1">
            <a:extLst>
              <a:ext uri="{FF2B5EF4-FFF2-40B4-BE49-F238E27FC236}">
                <a16:creationId xmlns:a16="http://schemas.microsoft.com/office/drawing/2014/main" id="{53FD368F-863D-4527-8F6D-CEC87B7E23EE}"/>
              </a:ext>
            </a:extLst>
          </p:cNvPr>
          <p:cNvSpPr>
            <a:spLocks noGrp="1"/>
          </p:cNvSpPr>
          <p:nvPr>
            <p:ph type="ctrTitle" hasCustomPrompt="1"/>
          </p:nvPr>
        </p:nvSpPr>
        <p:spPr>
          <a:xfrm>
            <a:off x="660400" y="1254410"/>
            <a:ext cx="10858500" cy="2529923"/>
          </a:xfrm>
        </p:spPr>
        <p:txBody>
          <a:bodyPr anchor="b">
            <a:spAutoFit/>
          </a:bodyPr>
          <a:lstStyle>
            <a:lvl1pPr algn="l">
              <a:defRPr sz="8800" i="0">
                <a:solidFill>
                  <a:schemeClr val="accent5"/>
                </a:solidFill>
              </a:defRPr>
            </a:lvl1pPr>
          </a:lstStyle>
          <a:p>
            <a:r>
              <a:rPr lang="en-US" altLang="zh-CN" dirty="0"/>
              <a:t>Click to edit Master title style </a:t>
            </a:r>
            <a:endParaRPr lang="zh-CN" altLang="en-US" dirty="0"/>
          </a:p>
        </p:txBody>
      </p:sp>
      <p:sp>
        <p:nvSpPr>
          <p:cNvPr id="3" name="副标题 2">
            <a:extLst>
              <a:ext uri="{FF2B5EF4-FFF2-40B4-BE49-F238E27FC236}">
                <a16:creationId xmlns:a16="http://schemas.microsoft.com/office/drawing/2014/main" id="{CA8FF249-69FA-478C-853F-D62CA2935D87}"/>
              </a:ext>
            </a:extLst>
          </p:cNvPr>
          <p:cNvSpPr>
            <a:spLocks noGrp="1"/>
          </p:cNvSpPr>
          <p:nvPr>
            <p:ph type="subTitle" idx="1" hasCustomPrompt="1"/>
          </p:nvPr>
        </p:nvSpPr>
        <p:spPr>
          <a:xfrm>
            <a:off x="660400" y="4559298"/>
            <a:ext cx="10858500" cy="258532"/>
          </a:xfrm>
        </p:spPr>
        <p:txBody>
          <a:bodyPr>
            <a:spAutoFit/>
          </a:bodyPr>
          <a:lstStyle>
            <a:lvl1pPr marL="0" indent="0" algn="l">
              <a:buNone/>
              <a:defRPr sz="1200" i="0">
                <a:solidFill>
                  <a:schemeClr val="tx1">
                    <a:alpha val="50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Tree>
    <p:extLst>
      <p:ext uri="{BB962C8B-B14F-4D97-AF65-F5344CB8AC3E}">
        <p14:creationId xmlns:p14="http://schemas.microsoft.com/office/powerpoint/2010/main" val="284300966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16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pic>
        <p:nvPicPr>
          <p:cNvPr id="7" name="图片 6" descr="图片包含 电子, 电路, 游戏机, 站&#10;&#10;描述已自动生成">
            <a:extLst>
              <a:ext uri="{FF2B5EF4-FFF2-40B4-BE49-F238E27FC236}">
                <a16:creationId xmlns:a16="http://schemas.microsoft.com/office/drawing/2014/main" id="{68361000-7669-40B7-8154-5EF7C1CD01B2}"/>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22835B9-22FA-4A31-B700-11420F6FBC8A}"/>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9" name="矩形 8">
            <a:extLst>
              <a:ext uri="{FF2B5EF4-FFF2-40B4-BE49-F238E27FC236}">
                <a16:creationId xmlns:a16="http://schemas.microsoft.com/office/drawing/2014/main" id="{55D9D2BC-29E0-43FF-9E57-3F480E08C8B2}"/>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4646390" y="2861169"/>
            <a:ext cx="4705347" cy="424732"/>
          </a:xfrm>
        </p:spPr>
        <p:txBody>
          <a:bodyPr wrap="square" anchor="b">
            <a:spAutoFit/>
          </a:bodyPr>
          <a:lstStyle>
            <a:lvl1pPr>
              <a:defRPr sz="2400">
                <a:solidFill>
                  <a:schemeClr val="accent5"/>
                </a:solidFill>
              </a:defRPr>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4646390" y="3312886"/>
            <a:ext cx="4705347" cy="286232"/>
          </a:xfrm>
        </p:spPr>
        <p:txBody>
          <a:bodyPr wrap="square">
            <a:spAutoFit/>
          </a:bodyPr>
          <a:lstStyle>
            <a:lvl1pPr marL="0" indent="0">
              <a:buNone/>
              <a:defRPr sz="1400">
                <a:solidFill>
                  <a:schemeClr val="tx1">
                    <a:alpha val="50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Click to edit Master title style</a:t>
            </a:r>
          </a:p>
        </p:txBody>
      </p:sp>
    </p:spTree>
    <p:extLst>
      <p:ext uri="{BB962C8B-B14F-4D97-AF65-F5344CB8AC3E}">
        <p14:creationId xmlns:p14="http://schemas.microsoft.com/office/powerpoint/2010/main" val="15718679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2" y="6235704"/>
            <a:ext cx="4140201" cy="206381"/>
          </a:xfrm>
          <a:prstGeom prst="rect">
            <a:avLst/>
          </a:prstGeom>
        </p:spPr>
        <p:txBody>
          <a:bodyPr/>
          <a:lstStyle/>
          <a:p>
            <a:endParaRPr lang="zh-CN" altLang="en-US" dirty="0"/>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4"/>
            <a:ext cx="2547595"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511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7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末尾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D952640F-3550-430F-A971-97B2FF879E3A}"/>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6351" y="13546"/>
            <a:ext cx="12192000" cy="6858000"/>
          </a:xfrm>
          <a:prstGeom prst="rect">
            <a:avLst/>
          </a:prstGeom>
        </p:spPr>
      </p:pic>
      <p:sp>
        <p:nvSpPr>
          <p:cNvPr id="9" name="矩形 8">
            <a:extLst>
              <a:ext uri="{FF2B5EF4-FFF2-40B4-BE49-F238E27FC236}">
                <a16:creationId xmlns:a16="http://schemas.microsoft.com/office/drawing/2014/main" id="{248A9126-CFDB-40FD-B46E-6A8B9E006246}"/>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70E02E84-9E6F-43C4-80C4-19C5BBABCD88}"/>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1" name="任意形状 10">
            <a:extLst>
              <a:ext uri="{FF2B5EF4-FFF2-40B4-BE49-F238E27FC236}">
                <a16:creationId xmlns:a16="http://schemas.microsoft.com/office/drawing/2014/main" id="{0A271160-581E-4BCE-BACF-7271659F1D01}"/>
              </a:ext>
            </a:extLst>
          </p:cNvPr>
          <p:cNvSpPr/>
          <p:nvPr/>
        </p:nvSpPr>
        <p:spPr>
          <a:xfrm>
            <a:off x="12191318"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60399" y="1963742"/>
            <a:ext cx="10858500" cy="2319337"/>
          </a:xfrm>
        </p:spPr>
        <p:txBody>
          <a:bodyPr anchor="b">
            <a:normAutofit/>
          </a:bodyPr>
          <a:lstStyle>
            <a:lvl1pPr marL="0" indent="0" algn="ctr">
              <a:lnSpc>
                <a:spcPct val="120000"/>
              </a:lnSpc>
              <a:spcBef>
                <a:spcPts val="0"/>
              </a:spcBef>
              <a:buNone/>
              <a:defRPr sz="11500" b="1">
                <a:solidFill>
                  <a:schemeClr val="accent5"/>
                </a:solidFill>
              </a:defRPr>
            </a:lvl1pPr>
          </a:lstStyle>
          <a:p>
            <a:pPr lvl="0"/>
            <a:r>
              <a:rPr lang="en-US" altLang="zh-CN" dirty="0"/>
              <a:t>Thank you</a:t>
            </a:r>
          </a:p>
        </p:txBody>
      </p:sp>
      <p:sp>
        <p:nvSpPr>
          <p:cNvPr id="7" name="文本占位符 6">
            <a:extLst>
              <a:ext uri="{FF2B5EF4-FFF2-40B4-BE49-F238E27FC236}">
                <a16:creationId xmlns:a16="http://schemas.microsoft.com/office/drawing/2014/main" id="{BA3D3068-73BF-4A47-B09B-6B2AF74FD2DA}"/>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121E5C2D-D5E0-4BF2-95A0-4FE66B87B276}"/>
              </a:ext>
            </a:extLst>
          </p:cNvPr>
          <p:cNvSpPr>
            <a:spLocks noGrp="1"/>
          </p:cNvSpPr>
          <p:nvPr>
            <p:ph type="body" sz="quarter" idx="11" hasCustomPrompt="1"/>
          </p:nvPr>
        </p:nvSpPr>
        <p:spPr>
          <a:xfrm>
            <a:off x="6731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Tree>
    <p:extLst>
      <p:ext uri="{BB962C8B-B14F-4D97-AF65-F5344CB8AC3E}">
        <p14:creationId xmlns:p14="http://schemas.microsoft.com/office/powerpoint/2010/main" val="216947200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endParaRPr lang="zh-CN" altLang="en-US" dirty="0"/>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4" r:id="rId4"/>
    <p:sldLayoutId id="2147483655" r:id="rId5"/>
    <p:sldLayoutId id="2147483660" r:id="rId6"/>
  </p:sldLayoutIdLst>
  <p:hf hdr="0" ftr="0" dt="0"/>
  <p:txStyles>
    <p:title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hemeOverride" Target="../theme/themeOverride1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14.xml"/><Relationship Id="rId5" Type="http://schemas.openxmlformats.org/officeDocument/2006/relationships/slide" Target="slide5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hemeOverride" Target="../theme/themeOverride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1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18.xml"/><Relationship Id="rId5" Type="http://schemas.openxmlformats.org/officeDocument/2006/relationships/slide" Target="slide5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hemeOverride" Target="../theme/themeOverride2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themeOverride" Target="../theme/themeOverride23.xml"/><Relationship Id="rId5" Type="http://schemas.openxmlformats.org/officeDocument/2006/relationships/slide" Target="slide60.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slide" Target="slide6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4.xml"/><Relationship Id="rId5" Type="http://schemas.openxmlformats.org/officeDocument/2006/relationships/image" Target="../media/image26.png"/><Relationship Id="rId4" Type="http://schemas.openxmlformats.org/officeDocument/2006/relationships/slide" Target="slide6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28.png"/><Relationship Id="rId4" Type="http://schemas.openxmlformats.org/officeDocument/2006/relationships/slide" Target="slide6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tags" Target="../tags/tag29.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slide" Target="slide68.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ags" Target="../tags/tag3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slide" Target="slide6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2.xml"/><Relationship Id="rId1" Type="http://schemas.openxmlformats.org/officeDocument/2006/relationships/tags" Target="../tags/tag4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slide" Target="slide7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45.xml"/><Relationship Id="rId5" Type="http://schemas.openxmlformats.org/officeDocument/2006/relationships/image" Target="../media/image37.png"/><Relationship Id="rId4" Type="http://schemas.openxmlformats.org/officeDocument/2006/relationships/slide" Target="slide71.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slide" Target="slide14.xml"/><Relationship Id="rId2" Type="http://schemas.openxmlformats.org/officeDocument/2006/relationships/tags" Target="../tags/tag47.xml"/><Relationship Id="rId1" Type="http://schemas.openxmlformats.org/officeDocument/2006/relationships/themeOverride" Target="../theme/themeOverride2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4.xml"/><Relationship Id="rId1" Type="http://schemas.openxmlformats.org/officeDocument/2006/relationships/tags" Target="../tags/tag50.xml"/><Relationship Id="rId6" Type="http://schemas.openxmlformats.org/officeDocument/2006/relationships/slide" Target="slide18.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hemeOverride" Target="../theme/themeOverride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slide" Target="slide23.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52.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53.xml"/><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5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slide" Target="slide28.xml"/><Relationship Id="rId2" Type="http://schemas.openxmlformats.org/officeDocument/2006/relationships/slideLayout" Target="../slideLayouts/slideLayout4.xml"/><Relationship Id="rId1" Type="http://schemas.openxmlformats.org/officeDocument/2006/relationships/tags" Target="../tags/tag5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56.xml"/><Relationship Id="rId6" Type="http://schemas.openxmlformats.org/officeDocument/2006/relationships/slide" Target="slide32.xml"/><Relationship Id="rId5" Type="http://schemas.openxmlformats.org/officeDocument/2006/relationships/image" Target="../media/image62.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7.xml"/><Relationship Id="rId7" Type="http://schemas.openxmlformats.org/officeDocument/2006/relationships/image" Target="../media/image68.png"/><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slide" Target="slide36.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slide" Target="slide39.xml"/><Relationship Id="rId2" Type="http://schemas.openxmlformats.org/officeDocument/2006/relationships/slideLayout" Target="../slideLayouts/slideLayout4.xml"/><Relationship Id="rId1" Type="http://schemas.openxmlformats.org/officeDocument/2006/relationships/tags" Target="../tags/tag5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slide" Target="slide44.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hemeOverride" Target="../theme/themeOverride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4.xml"/><Relationship Id="rId1" Type="http://schemas.openxmlformats.org/officeDocument/2006/relationships/tags" Target="../tags/tag61.xml"/><Relationship Id="rId6" Type="http://schemas.openxmlformats.org/officeDocument/2006/relationships/slide" Target="slide49.xml"/><Relationship Id="rId5" Type="http://schemas.openxmlformats.org/officeDocument/2006/relationships/image" Target="../media/image78.pn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62.xml"/><Relationship Id="rId5" Type="http://schemas.openxmlformats.org/officeDocument/2006/relationships/image" Target="../media/image79.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63.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6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66.xml"/><Relationship Id="rId5" Type="http://schemas.openxmlformats.org/officeDocument/2006/relationships/slide" Target="slide53.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7.xml"/></Relationships>
</file>

<file path=ppt/slides/_rels/slide7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CCCCE32-2390-4C4A-9C09-6286114EB971}"/>
              </a:ext>
            </a:extLst>
          </p:cNvPr>
          <p:cNvSpPr>
            <a:spLocks noGrp="1"/>
          </p:cNvSpPr>
          <p:nvPr>
            <p:ph type="body" sz="quarter" idx="11"/>
          </p:nvPr>
        </p:nvSpPr>
        <p:spPr>
          <a:xfrm>
            <a:off x="675410" y="5291952"/>
            <a:ext cx="3651251" cy="1168224"/>
          </a:xfrm>
        </p:spPr>
        <p:txBody>
          <a:bodyPr/>
          <a:lstStyle/>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团队成员</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詹少雄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杜鹏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2004</a:t>
            </a:r>
            <a:r>
              <a:rPr lang="zh-CN" altLang="en-US" sz="1200" dirty="0">
                <a:latin typeface="Microsoft YaHei" panose="020B0503020204020204" pitchFamily="34" charset="-122"/>
                <a:ea typeface="Microsoft YaHei" panose="020B0503020204020204" pitchFamily="34" charset="-122"/>
              </a:rPr>
              <a:t>李绅</a:t>
            </a:r>
            <a:endParaRPr lang="en-US" altLang="en-US" sz="1200" dirty="0">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821A1339-D73A-490C-A6D7-6F87ABF0BC53}"/>
              </a:ext>
            </a:extLst>
          </p:cNvPr>
          <p:cNvSpPr>
            <a:spLocks noGrp="1"/>
          </p:cNvSpPr>
          <p:nvPr>
            <p:ph type="ctrTitle"/>
          </p:nvPr>
        </p:nvSpPr>
        <p:spPr>
          <a:xfrm>
            <a:off x="660400" y="2473205"/>
            <a:ext cx="10858500" cy="1311128"/>
          </a:xfrm>
        </p:spPr>
        <p:txBody>
          <a:bodyPr/>
          <a:lstStyle/>
          <a:p>
            <a:r>
              <a:rPr lang="en-US" altLang="zh-CN" dirty="0"/>
              <a:t>ELF</a:t>
            </a:r>
            <a:r>
              <a:rPr lang="zh-CN" altLang="en-US" dirty="0"/>
              <a:t>文件解析器</a:t>
            </a:r>
          </a:p>
        </p:txBody>
      </p:sp>
      <p:sp>
        <p:nvSpPr>
          <p:cNvPr id="3" name="副标题 2">
            <a:extLst>
              <a:ext uri="{FF2B5EF4-FFF2-40B4-BE49-F238E27FC236}">
                <a16:creationId xmlns:a16="http://schemas.microsoft.com/office/drawing/2014/main" id="{3FB5A465-282C-4764-8F48-F0C288582B1C}"/>
              </a:ext>
            </a:extLst>
          </p:cNvPr>
          <p:cNvSpPr>
            <a:spLocks noGrp="1"/>
          </p:cNvSpPr>
          <p:nvPr>
            <p:ph type="subTitle" idx="1"/>
          </p:nvPr>
        </p:nvSpPr>
        <p:spPr>
          <a:xfrm>
            <a:off x="660400" y="4559298"/>
            <a:ext cx="10858500" cy="313932"/>
          </a:xfrm>
        </p:spPr>
        <p:txBody>
          <a:bodyPr/>
          <a:lstStyle/>
          <a:p>
            <a:r>
              <a:rPr lang="zh-CN" altLang="en-US" sz="1600" b="0" i="0" dirty="0">
                <a:solidFill>
                  <a:schemeClr val="tx2"/>
                </a:solidFill>
                <a:effectLst/>
                <a:latin typeface="NotoSansSC"/>
              </a:rPr>
              <a:t>通过解析</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格式文件头和表</a:t>
            </a:r>
            <a:r>
              <a:rPr lang="en-US" altLang="zh-CN" sz="1600" b="0" i="0" dirty="0">
                <a:solidFill>
                  <a:schemeClr val="tx2"/>
                </a:solidFill>
                <a:effectLst/>
                <a:latin typeface="NotoSansSC"/>
              </a:rPr>
              <a:t>,</a:t>
            </a:r>
            <a:r>
              <a:rPr lang="zh-CN" altLang="en-US" sz="1600" b="0" i="0" dirty="0">
                <a:solidFill>
                  <a:schemeClr val="tx2"/>
                </a:solidFill>
                <a:effectLst/>
                <a:latin typeface="NotoSansSC"/>
              </a:rPr>
              <a:t>获取并打印程序、节区布局与属性信息</a:t>
            </a:r>
            <a:r>
              <a:rPr lang="zh-CN" altLang="en-US" sz="1600" dirty="0">
                <a:solidFill>
                  <a:schemeClr val="tx2"/>
                </a:solidFill>
                <a:latin typeface="NotoSansSC"/>
              </a:rPr>
              <a:t>，</a:t>
            </a:r>
            <a:r>
              <a:rPr lang="zh-CN" altLang="en-US" sz="1600" b="0" i="0" dirty="0">
                <a:solidFill>
                  <a:schemeClr val="tx2"/>
                </a:solidFill>
                <a:effectLst/>
                <a:latin typeface="NotoSansSC"/>
              </a:rPr>
              <a:t>实现了</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文件解析器的主要功能</a:t>
            </a:r>
            <a:endParaRPr lang="en-US" altLang="zh-CN" sz="1600" dirty="0">
              <a:solidFill>
                <a:schemeClr val="tx2"/>
              </a:solidFill>
              <a:sym typeface="Arial" panose="020B0604020202020204" pitchFamily="34" charset="0"/>
            </a:endParaRPr>
          </a:p>
        </p:txBody>
      </p:sp>
      <p:sp>
        <p:nvSpPr>
          <p:cNvPr id="6" name="文本框 5">
            <a:extLst>
              <a:ext uri="{FF2B5EF4-FFF2-40B4-BE49-F238E27FC236}">
                <a16:creationId xmlns:a16="http://schemas.microsoft.com/office/drawing/2014/main" id="{E25ABE73-6F77-4826-A5B4-11494AA26E90}"/>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sp>
        <p:nvSpPr>
          <p:cNvPr id="27" name="文本框 26">
            <a:extLst>
              <a:ext uri="{FF2B5EF4-FFF2-40B4-BE49-F238E27FC236}">
                <a16:creationId xmlns:a16="http://schemas.microsoft.com/office/drawing/2014/main" id="{4C0F1E78-8860-4628-AFE8-8568CA9058DE}"/>
              </a:ext>
            </a:extLst>
          </p:cNvPr>
          <p:cNvSpPr txBox="1">
            <a:spLocks/>
          </p:cNvSpPr>
          <p:nvPr/>
        </p:nvSpPr>
        <p:spPr>
          <a:xfrm>
            <a:off x="660400" y="1935516"/>
            <a:ext cx="10036628" cy="461665"/>
          </a:xfrm>
          <a:prstGeom prst="rect">
            <a:avLst/>
          </a:prstGeom>
        </p:spPr>
        <p:txBody>
          <a:bodyPr wrap="square">
            <a:sp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00000"/>
              </a:lnSpc>
            </a:pPr>
            <a:r>
              <a:rPr lang="en-US" altLang="zh-CN" dirty="0"/>
              <a:t>2023</a:t>
            </a:r>
            <a:r>
              <a:rPr lang="zh-CN" altLang="en-US" dirty="0"/>
              <a:t> 大三暑期综合实训</a:t>
            </a:r>
            <a:endParaRPr lang="zh-CN" altLang="en-US" sz="3600" dirty="0"/>
          </a:p>
        </p:txBody>
      </p:sp>
      <p:cxnSp>
        <p:nvCxnSpPr>
          <p:cNvPr id="12" name="直线连接符 11">
            <a:extLst>
              <a:ext uri="{FF2B5EF4-FFF2-40B4-BE49-F238E27FC236}">
                <a16:creationId xmlns:a16="http://schemas.microsoft.com/office/drawing/2014/main" id="{FB336E22-7B50-4970-AC86-43B1672022BE}"/>
              </a:ext>
            </a:extLst>
          </p:cNvPr>
          <p:cNvCxnSpPr>
            <a:cxnSpLocks/>
          </p:cNvCxnSpPr>
          <p:nvPr/>
        </p:nvCxnSpPr>
        <p:spPr>
          <a:xfrm>
            <a:off x="1022703" y="3936380"/>
            <a:ext cx="0" cy="435438"/>
          </a:xfrm>
          <a:prstGeom prst="line">
            <a:avLst/>
          </a:prstGeom>
          <a:noFill/>
          <a:ln cap="flat">
            <a:solidFill>
              <a:schemeClr val="bg1">
                <a:alpha val="50000"/>
              </a:schemeClr>
            </a:solidFill>
            <a:miter lim="800000"/>
            <a:tailEnd type="arrow" w="lg" len="med"/>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EFCB41B0-36A9-405C-A9B8-3C4E1632CA0F}"/>
              </a:ext>
            </a:extLst>
          </p:cNvPr>
          <p:cNvGrpSpPr/>
          <p:nvPr/>
        </p:nvGrpSpPr>
        <p:grpSpPr>
          <a:xfrm>
            <a:off x="11249025" y="625873"/>
            <a:ext cx="219075" cy="118268"/>
            <a:chOff x="11184731" y="625873"/>
            <a:chExt cx="334169" cy="118268"/>
          </a:xfrm>
        </p:grpSpPr>
        <p:cxnSp>
          <p:nvCxnSpPr>
            <p:cNvPr id="17" name="直线连接符 16">
              <a:extLst>
                <a:ext uri="{FF2B5EF4-FFF2-40B4-BE49-F238E27FC236}">
                  <a16:creationId xmlns:a16="http://schemas.microsoft.com/office/drawing/2014/main" id="{98E92F99-35A7-4C38-BFED-EF7DBC728AFC}"/>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CF8E3C12-C505-42AC-9D51-73D98F5E5CEB}"/>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8" name="文本占位符 7">
            <a:extLst>
              <a:ext uri="{FF2B5EF4-FFF2-40B4-BE49-F238E27FC236}">
                <a16:creationId xmlns:a16="http://schemas.microsoft.com/office/drawing/2014/main" id="{2C00022D-4244-C367-D4CA-9E43F5399DA0}"/>
              </a:ext>
            </a:extLst>
          </p:cNvPr>
          <p:cNvSpPr>
            <a:spLocks noGrp="1"/>
          </p:cNvSpPr>
          <p:nvPr>
            <p:ph type="body" sz="quarter" idx="10"/>
          </p:nvPr>
        </p:nvSpPr>
        <p:spPr/>
        <p:txBody>
          <a:bodyPr/>
          <a:lstStyle/>
          <a:p>
            <a:r>
              <a:rPr lang="zh-CN" altLang="en-US" dirty="0"/>
              <a:t>华中农业大学 信息学院</a:t>
            </a:r>
          </a:p>
        </p:txBody>
      </p:sp>
    </p:spTree>
    <p:extLst>
      <p:ext uri="{BB962C8B-B14F-4D97-AF65-F5344CB8AC3E}">
        <p14:creationId xmlns:p14="http://schemas.microsoft.com/office/powerpoint/2010/main" val="157424789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646331"/>
          </a:xfrm>
          <a:prstGeom prst="rect">
            <a:avLst/>
          </a:prstGeom>
          <a:noFill/>
        </p:spPr>
        <p:txBody>
          <a:bodyPr wrap="square">
            <a:spAutoFit/>
          </a:bodyPr>
          <a:lstStyle/>
          <a:p>
            <a:r>
              <a:rPr lang="en" altLang="zh-CN" dirty="0"/>
              <a:t>-h </a:t>
            </a:r>
            <a:r>
              <a:rPr lang="zh-CN" altLang="en-US" dirty="0"/>
              <a:t>命令可以显示文件的 </a:t>
            </a:r>
            <a:r>
              <a:rPr lang="en" altLang="zh-CN" dirty="0"/>
              <a:t>ELF </a:t>
            </a:r>
            <a:r>
              <a:rPr lang="zh-CN" altLang="en-US" dirty="0"/>
              <a:t>文件头信息，包括文件类型、机器架构、入口地址、程序头表和节头表的偏移和数量等信息。</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7F987477-16E5-890E-1318-8AD21B17E2A8}"/>
              </a:ext>
            </a:extLst>
          </p:cNvPr>
          <p:cNvGraphicFramePr>
            <a:graphicFrameLocks noGrp="1"/>
          </p:cNvGraphicFramePr>
          <p:nvPr>
            <p:extLst>
              <p:ext uri="{D42A27DB-BD31-4B8C-83A1-F6EECF244321}">
                <p14:modId xmlns:p14="http://schemas.microsoft.com/office/powerpoint/2010/main" val="4287236932"/>
              </p:ext>
            </p:extLst>
          </p:nvPr>
        </p:nvGraphicFramePr>
        <p:xfrm>
          <a:off x="660400" y="2329179"/>
          <a:ext cx="7628577" cy="2331720"/>
        </p:xfrm>
        <a:graphic>
          <a:graphicData uri="http://schemas.openxmlformats.org/drawingml/2006/table">
            <a:tbl>
              <a:tblPr>
                <a:tableStyleId>{69C7853C-536D-4A76-A0AE-DD22124D55A5}</a:tableStyleId>
              </a:tblPr>
              <a:tblGrid>
                <a:gridCol w="1032804">
                  <a:extLst>
                    <a:ext uri="{9D8B030D-6E8A-4147-A177-3AD203B41FA5}">
                      <a16:colId xmlns:a16="http://schemas.microsoft.com/office/drawing/2014/main" val="285446668"/>
                    </a:ext>
                  </a:extLst>
                </a:gridCol>
                <a:gridCol w="6595773">
                  <a:extLst>
                    <a:ext uri="{9D8B030D-6E8A-4147-A177-3AD203B41FA5}">
                      <a16:colId xmlns:a16="http://schemas.microsoft.com/office/drawing/2014/main" val="3393050832"/>
                    </a:ext>
                  </a:extLst>
                </a:gridCol>
              </a:tblGrid>
              <a:tr h="336916">
                <a:tc>
                  <a:txBody>
                    <a:bodyPr/>
                    <a:lstStyle/>
                    <a:p>
                      <a:pPr algn="l"/>
                      <a:r>
                        <a:rPr lang="en" sz="1800">
                          <a:effectLst/>
                        </a:rPr>
                        <a:t>e_ident</a:t>
                      </a:r>
                    </a:p>
                  </a:txBody>
                  <a:tcPr marL="123825" marR="123825" marT="57150" marB="57150" anchor="ctr"/>
                </a:tc>
                <a:tc>
                  <a:txBody>
                    <a:bodyPr/>
                    <a:lstStyle/>
                    <a:p>
                      <a:pPr algn="l"/>
                      <a:r>
                        <a:rPr lang="en" sz="1800" dirty="0">
                          <a:effectLst/>
                        </a:rPr>
                        <a:t>Magic: 7f 45 4c 46 02 01 01 00 00 00 00 00 00 00 00 00</a:t>
                      </a:r>
                    </a:p>
                  </a:txBody>
                  <a:tcPr marL="123825" marR="123825" marT="57150" marB="57150" anchor="ctr"/>
                </a:tc>
                <a:extLst>
                  <a:ext uri="{0D108BD9-81ED-4DB2-BD59-A6C34878D82A}">
                    <a16:rowId xmlns:a16="http://schemas.microsoft.com/office/drawing/2014/main" val="233384088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Class: ELF64</a:t>
                      </a:r>
                    </a:p>
                  </a:txBody>
                  <a:tcPr marL="123825" marR="123825" marT="57150" marB="57150" anchor="ctr"/>
                </a:tc>
                <a:extLst>
                  <a:ext uri="{0D108BD9-81ED-4DB2-BD59-A6C34878D82A}">
                    <a16:rowId xmlns:a16="http://schemas.microsoft.com/office/drawing/2014/main" val="79929022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Data: 2's complement, little endian</a:t>
                      </a:r>
                    </a:p>
                  </a:txBody>
                  <a:tcPr marL="123825" marR="123825" marT="57150" marB="57150" anchor="ctr"/>
                </a:tc>
                <a:extLst>
                  <a:ext uri="{0D108BD9-81ED-4DB2-BD59-A6C34878D82A}">
                    <a16:rowId xmlns:a16="http://schemas.microsoft.com/office/drawing/2014/main" val="1836419236"/>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Version: 1(current)</a:t>
                      </a:r>
                    </a:p>
                  </a:txBody>
                  <a:tcPr marL="123825" marR="123825" marT="57150" marB="57150" anchor="ctr"/>
                </a:tc>
                <a:extLst>
                  <a:ext uri="{0D108BD9-81ED-4DB2-BD59-A6C34878D82A}">
                    <a16:rowId xmlns:a16="http://schemas.microsoft.com/office/drawing/2014/main" val="1052511919"/>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OS/ABI: UNIX System V ABI</a:t>
                      </a:r>
                    </a:p>
                  </a:txBody>
                  <a:tcPr marL="123825" marR="123825" marT="57150" marB="57150" anchor="ctr"/>
                </a:tc>
                <a:extLst>
                  <a:ext uri="{0D108BD9-81ED-4DB2-BD59-A6C34878D82A}">
                    <a16:rowId xmlns:a16="http://schemas.microsoft.com/office/drawing/2014/main" val="3742518838"/>
                  </a:ext>
                </a:extLst>
              </a:tr>
              <a:tr h="0">
                <a:tc>
                  <a:txBody>
                    <a:bodyPr/>
                    <a:lstStyle/>
                    <a:p>
                      <a:pPr algn="l"/>
                      <a:endParaRPr lang="zh-CN" altLang="en-US" sz="1800">
                        <a:effectLst/>
                      </a:endParaRPr>
                    </a:p>
                  </a:txBody>
                  <a:tcPr marL="123825" marR="123825" marT="57150" marB="57150" anchor="ctr"/>
                </a:tc>
                <a:tc>
                  <a:txBody>
                    <a:bodyPr/>
                    <a:lstStyle/>
                    <a:p>
                      <a:pPr algn="l"/>
                      <a:r>
                        <a:rPr lang="en" sz="1800" dirty="0">
                          <a:effectLst/>
                        </a:rPr>
                        <a:t>ABI Version: 0</a:t>
                      </a:r>
                    </a:p>
                  </a:txBody>
                  <a:tcPr marL="123825" marR="123825" marT="57150" marB="57150" anchor="ctr"/>
                </a:tc>
                <a:extLst>
                  <a:ext uri="{0D108BD9-81ED-4DB2-BD59-A6C34878D82A}">
                    <a16:rowId xmlns:a16="http://schemas.microsoft.com/office/drawing/2014/main" val="1371869573"/>
                  </a:ext>
                </a:extLst>
              </a:tr>
            </a:tbl>
          </a:graphicData>
        </a:graphic>
      </p:graphicFrame>
      <p:sp>
        <p:nvSpPr>
          <p:cNvPr id="7" name="矩形 6">
            <a:extLst>
              <a:ext uri="{FF2B5EF4-FFF2-40B4-BE49-F238E27FC236}">
                <a16:creationId xmlns:a16="http://schemas.microsoft.com/office/drawing/2014/main" id="{FDC2A2E2-2CC4-1B7C-352A-9A00E57A05E5}"/>
              </a:ext>
            </a:extLst>
          </p:cNvPr>
          <p:cNvSpPr/>
          <p:nvPr/>
        </p:nvSpPr>
        <p:spPr>
          <a:xfrm>
            <a:off x="6797302" y="4334494"/>
            <a:ext cx="1681679" cy="466134"/>
          </a:xfrm>
          <a:prstGeom prst="rect">
            <a:avLst/>
          </a:prstGeom>
          <a:gradFill flip="none" rotWithShape="1">
            <a:gsLst>
              <a:gs pos="0">
                <a:srgbClr val="2FD988">
                  <a:tint val="66000"/>
                  <a:satMod val="160000"/>
                </a:srgbClr>
              </a:gs>
              <a:gs pos="50000">
                <a:srgbClr val="2FD988">
                  <a:tint val="44500"/>
                  <a:satMod val="160000"/>
                </a:srgbClr>
              </a:gs>
              <a:gs pos="100000">
                <a:srgbClr val="2FD988">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n w="0"/>
                <a:solidFill>
                  <a:schemeClr val="tx1"/>
                </a:solidFill>
                <a:effectLst>
                  <a:outerShdw blurRad="38100" dist="19050" dir="2700000" algn="tl" rotWithShape="0">
                    <a:schemeClr val="dk1">
                      <a:alpha val="40000"/>
                    </a:schemeClr>
                  </a:outerShdw>
                </a:effectLst>
              </a:rPr>
              <a:t>前</a:t>
            </a:r>
            <a:r>
              <a:rPr kumimoji="1" lang="en-US" altLang="zh-CN" sz="1600" dirty="0">
                <a:ln w="0"/>
                <a:solidFill>
                  <a:schemeClr val="tx1"/>
                </a:solidFill>
                <a:effectLst>
                  <a:outerShdw blurRad="38100" dist="19050" dir="2700000" algn="tl" rotWithShape="0">
                    <a:schemeClr val="dk1">
                      <a:alpha val="40000"/>
                    </a:schemeClr>
                  </a:outerShdw>
                </a:effectLst>
              </a:rPr>
              <a:t>16</a:t>
            </a:r>
            <a:r>
              <a:rPr kumimoji="1" lang="zh-CN" altLang="en-US" sz="1600" dirty="0">
                <a:ln w="0"/>
                <a:solidFill>
                  <a:schemeClr val="tx1"/>
                </a:solidFill>
                <a:effectLst>
                  <a:outerShdw blurRad="38100" dist="19050" dir="2700000" algn="tl" rotWithShape="0">
                    <a:schemeClr val="dk1">
                      <a:alpha val="40000"/>
                    </a:schemeClr>
                  </a:outerShdw>
                </a:effectLst>
              </a:rPr>
              <a:t>个字节</a:t>
            </a:r>
          </a:p>
        </p:txBody>
      </p:sp>
      <p:sp>
        <p:nvSpPr>
          <p:cNvPr id="13" name="云形标注 12">
            <a:extLst>
              <a:ext uri="{FF2B5EF4-FFF2-40B4-BE49-F238E27FC236}">
                <a16:creationId xmlns:a16="http://schemas.microsoft.com/office/drawing/2014/main" id="{3B895031-978B-7C1E-9076-B46B76FEBD9F}"/>
              </a:ext>
            </a:extLst>
          </p:cNvPr>
          <p:cNvSpPr/>
          <p:nvPr/>
        </p:nvSpPr>
        <p:spPr>
          <a:xfrm rot="345743">
            <a:off x="7424077" y="3309125"/>
            <a:ext cx="4215741" cy="2721819"/>
          </a:xfrm>
          <a:prstGeom prst="cloudCallout">
            <a:avLst/>
          </a:prstGeom>
          <a:solidFill>
            <a:srgbClr val="2FD9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t>Magic</a:t>
            </a:r>
            <a:r>
              <a:rPr kumimoji="1" lang="zh-CN" altLang="en-US" sz="5400" dirty="0"/>
              <a:t>数</a:t>
            </a:r>
          </a:p>
        </p:txBody>
      </p:sp>
    </p:spTree>
    <p:custDataLst>
      <p:tags r:id="rId2"/>
    </p:custDataLst>
    <p:extLst>
      <p:ext uri="{BB962C8B-B14F-4D97-AF65-F5344CB8AC3E}">
        <p14:creationId xmlns:p14="http://schemas.microsoft.com/office/powerpoint/2010/main" val="2866392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6</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grpSp>
        <p:nvGrpSpPr>
          <p:cNvPr id="12" name="组合 11">
            <a:extLst>
              <a:ext uri="{FF2B5EF4-FFF2-40B4-BE49-F238E27FC236}">
                <a16:creationId xmlns:a16="http://schemas.microsoft.com/office/drawing/2014/main" id="{0E7A3146-077E-A7A3-4C5E-239F7FD5D6CD}"/>
              </a:ext>
            </a:extLst>
          </p:cNvPr>
          <p:cNvGrpSpPr/>
          <p:nvPr/>
        </p:nvGrpSpPr>
        <p:grpSpPr>
          <a:xfrm>
            <a:off x="5358078" y="173956"/>
            <a:ext cx="6600373" cy="2807895"/>
            <a:chOff x="679201" y="1194068"/>
            <a:chExt cx="6600373" cy="2807895"/>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8"/>
              <a:ext cx="6600371" cy="2807895"/>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2" y="1313696"/>
              <a:ext cx="6600372" cy="2585323"/>
            </a:xfrm>
            <a:prstGeom prst="rect">
              <a:avLst/>
            </a:prstGeom>
            <a:noFill/>
          </p:spPr>
          <p:txBody>
            <a:bodyPr wrap="square">
              <a:spAutoFit/>
            </a:bodyPr>
            <a:lstStyle/>
            <a:p>
              <a:r>
                <a:rPr lang="zh-CN" altLang="en-US" dirty="0"/>
                <a:t>每种可执行文件的格式的开头几个字节都是很特殊的，特别是开头</a:t>
              </a:r>
              <a:r>
                <a:rPr lang="en-US" altLang="zh-CN" dirty="0"/>
                <a:t>4</a:t>
              </a:r>
              <a:r>
                <a:rPr lang="zh-CN" altLang="en-US" dirty="0"/>
                <a:t>个字节，通常被称为魔数（</a:t>
              </a:r>
              <a:r>
                <a:rPr lang="en" altLang="zh-CN" dirty="0"/>
                <a:t>Magic Number</a:t>
              </a:r>
              <a:r>
                <a:rPr lang="zh-CN" altLang="en" dirty="0"/>
                <a:t>）。</a:t>
              </a:r>
              <a:r>
                <a:rPr lang="zh-CN" altLang="en-US" dirty="0"/>
                <a:t>通过对魔数的判断可以确定文件的格式和类型。如：</a:t>
              </a:r>
              <a:r>
                <a:rPr lang="en" altLang="zh-CN" dirty="0"/>
                <a:t>ELF</a:t>
              </a:r>
              <a:r>
                <a:rPr lang="zh-CN" altLang="en-US" dirty="0"/>
                <a:t>的可执行文件格式的头</a:t>
              </a:r>
              <a:r>
                <a:rPr lang="en-US" altLang="zh-CN" dirty="0"/>
                <a:t>4</a:t>
              </a:r>
              <a:r>
                <a:rPr lang="zh-CN" altLang="en-US" dirty="0"/>
                <a:t>个字节为</a:t>
              </a:r>
              <a:r>
                <a:rPr lang="en-US" altLang="zh-CN" dirty="0"/>
                <a:t>0</a:t>
              </a:r>
              <a:r>
                <a:rPr lang="en" altLang="zh-CN" dirty="0"/>
                <a:t>x7F</a:t>
              </a:r>
              <a:r>
                <a:rPr lang="zh-CN" altLang="en" dirty="0"/>
                <a:t>、</a:t>
              </a:r>
              <a:r>
                <a:rPr lang="en" altLang="zh-CN" dirty="0"/>
                <a:t>e</a:t>
              </a:r>
              <a:r>
                <a:rPr lang="zh-CN" altLang="en" dirty="0"/>
                <a:t>、</a:t>
              </a:r>
              <a:r>
                <a:rPr lang="en" altLang="zh-CN" dirty="0"/>
                <a:t>l</a:t>
              </a:r>
              <a:r>
                <a:rPr lang="zh-CN" altLang="en" dirty="0"/>
                <a:t>、</a:t>
              </a:r>
              <a:r>
                <a:rPr lang="en" altLang="zh-CN" dirty="0"/>
                <a:t>f</a:t>
              </a:r>
              <a:r>
                <a:rPr lang="zh-CN" altLang="en" dirty="0"/>
                <a:t>；</a:t>
              </a:r>
              <a:r>
                <a:rPr lang="en" altLang="zh-CN" dirty="0"/>
                <a:t>Java</a:t>
              </a:r>
              <a:r>
                <a:rPr lang="zh-CN" altLang="en-US" dirty="0"/>
                <a:t>的可执行文件格式的头</a:t>
              </a:r>
              <a:r>
                <a:rPr lang="en-US" altLang="zh-CN" dirty="0"/>
                <a:t>4</a:t>
              </a:r>
              <a:r>
                <a:rPr lang="zh-CN" altLang="en-US" dirty="0"/>
                <a:t>个字节为</a:t>
              </a:r>
              <a:r>
                <a:rPr lang="en" altLang="zh-CN" dirty="0"/>
                <a:t>c</a:t>
              </a:r>
              <a:r>
                <a:rPr lang="zh-CN" altLang="en" dirty="0"/>
                <a:t>、</a:t>
              </a:r>
              <a:r>
                <a:rPr lang="en" altLang="zh-CN" dirty="0"/>
                <a:t>a</a:t>
              </a:r>
              <a:r>
                <a:rPr lang="zh-CN" altLang="en" dirty="0"/>
                <a:t>、</a:t>
              </a:r>
              <a:r>
                <a:rPr lang="en" altLang="zh-CN" dirty="0"/>
                <a:t>f</a:t>
              </a:r>
              <a:r>
                <a:rPr lang="zh-CN" altLang="en" dirty="0"/>
                <a:t>、</a:t>
              </a:r>
              <a:r>
                <a:rPr lang="en" altLang="zh-CN" dirty="0"/>
                <a:t>e</a:t>
              </a:r>
              <a:r>
                <a:rPr lang="zh-CN" altLang="en" dirty="0"/>
                <a:t>；</a:t>
              </a:r>
              <a:r>
                <a:rPr lang="zh-CN" altLang="en-US" dirty="0"/>
                <a:t>如果被执行的是</a:t>
              </a:r>
              <a:r>
                <a:rPr lang="en" altLang="zh-CN" dirty="0"/>
                <a:t>Shell</a:t>
              </a:r>
              <a:r>
                <a:rPr lang="zh-CN" altLang="en-US" dirty="0"/>
                <a:t>脚本或</a:t>
              </a:r>
              <a:r>
                <a:rPr lang="en" altLang="zh-CN" dirty="0" err="1"/>
                <a:t>perl</a:t>
              </a:r>
              <a:r>
                <a:rPr lang="zh-CN" altLang="en" dirty="0"/>
                <a:t>、</a:t>
              </a:r>
              <a:r>
                <a:rPr lang="en" altLang="zh-CN" dirty="0"/>
                <a:t>python</a:t>
              </a:r>
              <a:r>
                <a:rPr lang="zh-CN" altLang="en-US" dirty="0"/>
                <a:t>等解释型语言的脚本，那么它的第一行往往是</a:t>
              </a:r>
              <a:r>
                <a:rPr lang="en-US" altLang="zh-CN" dirty="0"/>
                <a:t>#!/</a:t>
              </a:r>
              <a:r>
                <a:rPr lang="en" altLang="zh-CN" dirty="0"/>
                <a:t>bin/</a:t>
              </a:r>
              <a:r>
                <a:rPr lang="en" altLang="zh-CN" dirty="0" err="1"/>
                <a:t>sh</a:t>
              </a:r>
              <a:r>
                <a:rPr lang="zh-CN" altLang="en-US" dirty="0"/>
                <a:t>或</a:t>
              </a:r>
              <a:r>
                <a:rPr lang="en-US" altLang="zh-CN" dirty="0"/>
                <a:t>#!/</a:t>
              </a:r>
              <a:r>
                <a:rPr lang="en" altLang="zh-CN" dirty="0" err="1"/>
                <a:t>usr</a:t>
              </a:r>
              <a:r>
                <a:rPr lang="en" altLang="zh-CN" dirty="0"/>
                <a:t>/bin/</a:t>
              </a:r>
              <a:r>
                <a:rPr lang="en" altLang="zh-CN" dirty="0" err="1"/>
                <a:t>perl</a:t>
              </a:r>
              <a:r>
                <a:rPr lang="zh-CN" altLang="en-US" dirty="0"/>
                <a:t>或</a:t>
              </a:r>
              <a:r>
                <a:rPr lang="en-US" altLang="zh-CN" dirty="0"/>
                <a:t>#!/</a:t>
              </a:r>
              <a:r>
                <a:rPr lang="en" altLang="zh-CN" dirty="0" err="1"/>
                <a:t>usr</a:t>
              </a:r>
              <a:r>
                <a:rPr lang="en" altLang="zh-CN" dirty="0"/>
                <a:t>/bin/python</a:t>
              </a:r>
              <a:r>
                <a:rPr lang="zh-CN" altLang="en" dirty="0"/>
                <a:t>，</a:t>
              </a:r>
              <a:r>
                <a:rPr lang="zh-CN" altLang="en-US" dirty="0"/>
                <a:t>此时前两个字节</a:t>
              </a:r>
              <a:r>
                <a:rPr lang="en-US" altLang="zh-CN" dirty="0"/>
                <a:t>#</a:t>
              </a:r>
              <a:r>
                <a:rPr lang="zh-CN" altLang="en-US" dirty="0"/>
                <a:t>和</a:t>
              </a:r>
              <a:r>
                <a:rPr lang="en-US" altLang="zh-CN" dirty="0"/>
                <a:t>!</a:t>
              </a:r>
              <a:r>
                <a:rPr lang="zh-CN" altLang="en-US" dirty="0"/>
                <a:t>就构成了魔数，系统一旦判断到这两个字节，就对后面的字符串进行解析，以确定具体的解释程序路径。</a:t>
              </a:r>
            </a:p>
          </p:txBody>
        </p:sp>
      </p:gr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355D9DE-8CEB-21F8-4962-D324FE7D6401}"/>
              </a:ext>
            </a:extLst>
          </p:cNvPr>
          <p:cNvSpPr txBox="1"/>
          <p:nvPr/>
        </p:nvSpPr>
        <p:spPr>
          <a:xfrm>
            <a:off x="522514" y="1826458"/>
            <a:ext cx="6198918" cy="3416320"/>
          </a:xfrm>
          <a:prstGeom prst="rect">
            <a:avLst/>
          </a:prstGeom>
          <a:noFill/>
        </p:spPr>
        <p:txBody>
          <a:bodyPr wrap="square">
            <a:spAutoFit/>
          </a:bodyPr>
          <a:lstStyle/>
          <a:p>
            <a:pPr marL="285750" indent="-285750">
              <a:buFont typeface="Arial" panose="020B0604020202020204" pitchFamily="34" charset="0"/>
              <a:buChar char="•"/>
            </a:pPr>
            <a:r>
              <a:rPr lang="zh-CN" altLang="en-US" dirty="0"/>
              <a:t>第</a:t>
            </a:r>
            <a:r>
              <a:rPr lang="en-US" altLang="zh-CN" dirty="0"/>
              <a:t>1</a:t>
            </a:r>
            <a:r>
              <a:rPr lang="zh-CN" altLang="en-US" dirty="0"/>
              <a:t>个字节：</a:t>
            </a:r>
            <a:r>
              <a:rPr lang="en-US" altLang="zh-CN" dirty="0"/>
              <a:t>0</a:t>
            </a:r>
            <a:r>
              <a:rPr lang="en" altLang="zh-CN" dirty="0"/>
              <a:t>x7f </a:t>
            </a:r>
            <a:r>
              <a:rPr lang="zh-CN" altLang="en-US" dirty="0"/>
              <a:t>表示</a:t>
            </a:r>
            <a:r>
              <a:rPr lang="en" altLang="zh-CN" dirty="0"/>
              <a:t>ELF</a:t>
            </a:r>
            <a:r>
              <a:rPr lang="zh-CN" altLang="en-US" dirty="0"/>
              <a:t>标记</a:t>
            </a:r>
          </a:p>
          <a:p>
            <a:pPr marL="285750" indent="-285750">
              <a:buFont typeface="Arial" panose="020B0604020202020204" pitchFamily="34" charset="0"/>
              <a:buChar char="•"/>
            </a:pPr>
            <a:r>
              <a:rPr lang="zh-CN" altLang="en-US" dirty="0"/>
              <a:t>第</a:t>
            </a:r>
            <a:r>
              <a:rPr lang="en-US" altLang="zh-CN" dirty="0"/>
              <a:t>2</a:t>
            </a:r>
            <a:r>
              <a:rPr lang="zh-CN" altLang="en-US" dirty="0"/>
              <a:t>个字节：‘</a:t>
            </a:r>
            <a:r>
              <a:rPr lang="en" altLang="zh-CN" dirty="0"/>
              <a:t>E’</a:t>
            </a:r>
          </a:p>
          <a:p>
            <a:pPr marL="285750" indent="-285750">
              <a:buFont typeface="Arial" panose="020B0604020202020204" pitchFamily="34" charset="0"/>
              <a:buChar char="•"/>
            </a:pPr>
            <a:r>
              <a:rPr lang="zh-CN" altLang="en-US" dirty="0"/>
              <a:t>第</a:t>
            </a:r>
            <a:r>
              <a:rPr lang="en-US" altLang="zh-CN" dirty="0"/>
              <a:t>3</a:t>
            </a:r>
            <a:r>
              <a:rPr lang="zh-CN" altLang="en-US" dirty="0"/>
              <a:t>个字节：‘</a:t>
            </a:r>
            <a:r>
              <a:rPr lang="en" altLang="zh-CN" dirty="0"/>
              <a:t>L’</a:t>
            </a:r>
          </a:p>
          <a:p>
            <a:pPr marL="285750" indent="-285750">
              <a:buFont typeface="Arial" panose="020B0604020202020204" pitchFamily="34" charset="0"/>
              <a:buChar char="•"/>
            </a:pPr>
            <a:r>
              <a:rPr lang="zh-CN" altLang="en-US" dirty="0"/>
              <a:t>第</a:t>
            </a:r>
            <a:r>
              <a:rPr lang="en-US" altLang="zh-CN" dirty="0"/>
              <a:t>4</a:t>
            </a:r>
            <a:r>
              <a:rPr lang="zh-CN" altLang="en-US" dirty="0"/>
              <a:t>个字节：‘</a:t>
            </a:r>
            <a:r>
              <a:rPr lang="en" altLang="zh-CN" dirty="0"/>
              <a:t>F’</a:t>
            </a:r>
          </a:p>
          <a:p>
            <a:pPr marL="285750" indent="-285750">
              <a:buFont typeface="Arial" panose="020B0604020202020204" pitchFamily="34" charset="0"/>
              <a:buChar char="•"/>
            </a:pPr>
            <a:r>
              <a:rPr lang="zh-CN" altLang="en-US" dirty="0"/>
              <a:t>第</a:t>
            </a:r>
            <a:r>
              <a:rPr lang="en-US" altLang="zh-CN" dirty="0"/>
              <a:t>5</a:t>
            </a:r>
            <a:r>
              <a:rPr lang="zh-CN" altLang="en-US" dirty="0"/>
              <a:t>个字节：</a:t>
            </a:r>
            <a:r>
              <a:rPr lang="en" altLang="zh-CN" dirty="0"/>
              <a:t>ELF</a:t>
            </a:r>
            <a:r>
              <a:rPr lang="zh-CN" altLang="en-US" dirty="0"/>
              <a:t>文件类型，也就是</a:t>
            </a:r>
            <a:r>
              <a:rPr lang="en" altLang="zh-CN" dirty="0"/>
              <a:t>class</a:t>
            </a:r>
          </a:p>
          <a:p>
            <a:pPr marL="285750" indent="-285750">
              <a:buFont typeface="Arial" panose="020B0604020202020204" pitchFamily="34" charset="0"/>
              <a:buChar char="•"/>
            </a:pPr>
            <a:r>
              <a:rPr lang="zh-CN" altLang="en-US" dirty="0"/>
              <a:t>第</a:t>
            </a:r>
            <a:r>
              <a:rPr lang="en-US" altLang="zh-CN" dirty="0"/>
              <a:t>6</a:t>
            </a:r>
            <a:r>
              <a:rPr lang="zh-CN" altLang="en-US" dirty="0"/>
              <a:t>个字节：数据编码信息，字节序信息，大端序、小端序</a:t>
            </a:r>
          </a:p>
          <a:p>
            <a:pPr marL="285750" indent="-285750">
              <a:buFont typeface="Arial" panose="020B0604020202020204" pitchFamily="34" charset="0"/>
              <a:buChar char="•"/>
            </a:pPr>
            <a:r>
              <a:rPr lang="zh-CN" altLang="en-US" dirty="0"/>
              <a:t>第</a:t>
            </a:r>
            <a:r>
              <a:rPr lang="en-US" altLang="zh-CN" dirty="0"/>
              <a:t>7</a:t>
            </a:r>
            <a:r>
              <a:rPr lang="zh-CN" altLang="en-US" dirty="0"/>
              <a:t>个字节：</a:t>
            </a:r>
            <a:r>
              <a:rPr lang="en" altLang="zh-CN" dirty="0"/>
              <a:t>ELF</a:t>
            </a:r>
            <a:r>
              <a:rPr lang="zh-CN" altLang="en-US" dirty="0"/>
              <a:t>版本号：标识</a:t>
            </a:r>
            <a:r>
              <a:rPr lang="en" altLang="zh-CN" dirty="0"/>
              <a:t>ELF Version, </a:t>
            </a:r>
            <a:r>
              <a:rPr lang="zh-CN" altLang="en-US" dirty="0"/>
              <a:t>该值等于</a:t>
            </a:r>
            <a:r>
              <a:rPr lang="en" altLang="zh-CN" dirty="0"/>
              <a:t>EV_CURRENT</a:t>
            </a:r>
          </a:p>
          <a:p>
            <a:pPr marL="285750" indent="-285750">
              <a:buFont typeface="Arial" panose="020B0604020202020204" pitchFamily="34" charset="0"/>
              <a:buChar char="•"/>
            </a:pPr>
            <a:r>
              <a:rPr lang="zh-CN" altLang="en-US" dirty="0"/>
              <a:t>第</a:t>
            </a:r>
            <a:r>
              <a:rPr lang="en-US" altLang="zh-CN" dirty="0"/>
              <a:t>8</a:t>
            </a:r>
            <a:r>
              <a:rPr lang="zh-CN" altLang="en-US" dirty="0"/>
              <a:t>个字节：</a:t>
            </a:r>
            <a:r>
              <a:rPr lang="en" altLang="zh-CN" dirty="0"/>
              <a:t>OS</a:t>
            </a:r>
            <a:r>
              <a:rPr lang="zh-CN" altLang="en-US" dirty="0"/>
              <a:t>信息</a:t>
            </a:r>
          </a:p>
          <a:p>
            <a:pPr marL="285750" indent="-285750">
              <a:buFont typeface="Arial" panose="020B0604020202020204" pitchFamily="34" charset="0"/>
              <a:buChar char="•"/>
            </a:pPr>
            <a:r>
              <a:rPr lang="zh-CN" altLang="en-US" dirty="0"/>
              <a:t>第</a:t>
            </a:r>
            <a:r>
              <a:rPr lang="en-US" altLang="zh-CN" dirty="0"/>
              <a:t>9</a:t>
            </a:r>
            <a:r>
              <a:rPr lang="zh-CN" altLang="en-US" dirty="0"/>
              <a:t>个字节：</a:t>
            </a:r>
            <a:r>
              <a:rPr lang="en" altLang="zh-CN" dirty="0"/>
              <a:t>ABI </a:t>
            </a:r>
            <a:r>
              <a:rPr lang="zh-CN" altLang="en-US" dirty="0"/>
              <a:t>版本信息</a:t>
            </a:r>
          </a:p>
          <a:p>
            <a:pPr marL="285750" indent="-285750">
              <a:buFont typeface="Arial" panose="020B0604020202020204" pitchFamily="34" charset="0"/>
              <a:buChar char="•"/>
            </a:pPr>
            <a:r>
              <a:rPr lang="zh-CN" altLang="en-US" dirty="0"/>
              <a:t>第</a:t>
            </a:r>
            <a:r>
              <a:rPr lang="en-US" altLang="zh-CN" dirty="0"/>
              <a:t>10~16</a:t>
            </a:r>
            <a:r>
              <a:rPr lang="zh-CN" altLang="en-US" dirty="0"/>
              <a:t>个字节：填充位</a:t>
            </a:r>
          </a:p>
        </p:txBody>
      </p:sp>
      <p:sp>
        <p:nvSpPr>
          <p:cNvPr id="17" name="文本框 16">
            <a:extLst>
              <a:ext uri="{FF2B5EF4-FFF2-40B4-BE49-F238E27FC236}">
                <a16:creationId xmlns:a16="http://schemas.microsoft.com/office/drawing/2014/main" id="{7FCDF643-685E-ED1B-30EB-174BCC556587}"/>
              </a:ext>
            </a:extLst>
          </p:cNvPr>
          <p:cNvSpPr txBox="1"/>
          <p:nvPr/>
        </p:nvSpPr>
        <p:spPr>
          <a:xfrm>
            <a:off x="522514" y="1404189"/>
            <a:ext cx="1261884" cy="369332"/>
          </a:xfrm>
          <a:prstGeom prst="rect">
            <a:avLst/>
          </a:prstGeom>
          <a:noFill/>
        </p:spPr>
        <p:txBody>
          <a:bodyPr wrap="none" rtlCol="0">
            <a:spAutoFit/>
          </a:bodyPr>
          <a:lstStyle/>
          <a:p>
            <a:r>
              <a:rPr kumimoji="1" lang="en-US" altLang="zh-CN" dirty="0"/>
              <a:t>Magic</a:t>
            </a:r>
            <a:r>
              <a:rPr kumimoji="1" lang="zh-CN" altLang="en-US" dirty="0"/>
              <a:t>魔数</a:t>
            </a:r>
          </a:p>
        </p:txBody>
      </p:sp>
      <p:sp>
        <p:nvSpPr>
          <p:cNvPr id="20" name="矩形 19">
            <a:extLst>
              <a:ext uri="{FF2B5EF4-FFF2-40B4-BE49-F238E27FC236}">
                <a16:creationId xmlns:a16="http://schemas.microsoft.com/office/drawing/2014/main" id="{8B5BCD46-A93C-1C95-BA4B-6AD2E2AB7934}"/>
              </a:ext>
            </a:extLst>
          </p:cNvPr>
          <p:cNvSpPr/>
          <p:nvPr/>
        </p:nvSpPr>
        <p:spPr>
          <a:xfrm>
            <a:off x="3917961"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7F</a:t>
            </a:r>
            <a:endParaRPr kumimoji="1" lang="zh-CN" altLang="en-US" sz="1400" dirty="0"/>
          </a:p>
        </p:txBody>
      </p:sp>
      <p:sp>
        <p:nvSpPr>
          <p:cNvPr id="21" name="矩形 20">
            <a:extLst>
              <a:ext uri="{FF2B5EF4-FFF2-40B4-BE49-F238E27FC236}">
                <a16:creationId xmlns:a16="http://schemas.microsoft.com/office/drawing/2014/main" id="{6C5CB465-382A-E5CC-12C1-8C3DC76CD99A}"/>
              </a:ext>
            </a:extLst>
          </p:cNvPr>
          <p:cNvSpPr/>
          <p:nvPr/>
        </p:nvSpPr>
        <p:spPr>
          <a:xfrm>
            <a:off x="4398000"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45</a:t>
            </a:r>
            <a:endParaRPr kumimoji="1" lang="zh-CN" altLang="en-US" sz="1400" dirty="0"/>
          </a:p>
        </p:txBody>
      </p:sp>
      <p:sp>
        <p:nvSpPr>
          <p:cNvPr id="22" name="矩形 21">
            <a:extLst>
              <a:ext uri="{FF2B5EF4-FFF2-40B4-BE49-F238E27FC236}">
                <a16:creationId xmlns:a16="http://schemas.microsoft.com/office/drawing/2014/main" id="{34201FDA-3890-850D-41FA-EA5A77DFC7D7}"/>
              </a:ext>
            </a:extLst>
          </p:cNvPr>
          <p:cNvSpPr/>
          <p:nvPr/>
        </p:nvSpPr>
        <p:spPr>
          <a:xfrm>
            <a:off x="4878039"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4C</a:t>
            </a:r>
            <a:endParaRPr kumimoji="1" lang="zh-CN" altLang="en-US" sz="1400" dirty="0"/>
          </a:p>
        </p:txBody>
      </p:sp>
      <p:sp>
        <p:nvSpPr>
          <p:cNvPr id="23" name="矩形 22">
            <a:extLst>
              <a:ext uri="{FF2B5EF4-FFF2-40B4-BE49-F238E27FC236}">
                <a16:creationId xmlns:a16="http://schemas.microsoft.com/office/drawing/2014/main" id="{41C5D7E2-5347-4BA2-86B3-4439DF168012}"/>
              </a:ext>
            </a:extLst>
          </p:cNvPr>
          <p:cNvSpPr/>
          <p:nvPr/>
        </p:nvSpPr>
        <p:spPr>
          <a:xfrm>
            <a:off x="5358078"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46</a:t>
            </a:r>
            <a:endParaRPr kumimoji="1" lang="zh-CN" altLang="en-US" sz="1400" dirty="0"/>
          </a:p>
        </p:txBody>
      </p:sp>
      <p:sp>
        <p:nvSpPr>
          <p:cNvPr id="24" name="矩形 23">
            <a:extLst>
              <a:ext uri="{FF2B5EF4-FFF2-40B4-BE49-F238E27FC236}">
                <a16:creationId xmlns:a16="http://schemas.microsoft.com/office/drawing/2014/main" id="{0F40F077-894B-44A5-9943-A85560727AF0}"/>
              </a:ext>
            </a:extLst>
          </p:cNvPr>
          <p:cNvSpPr/>
          <p:nvPr/>
        </p:nvSpPr>
        <p:spPr>
          <a:xfrm>
            <a:off x="583811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5" name="矩形 24">
            <a:extLst>
              <a:ext uri="{FF2B5EF4-FFF2-40B4-BE49-F238E27FC236}">
                <a16:creationId xmlns:a16="http://schemas.microsoft.com/office/drawing/2014/main" id="{3B0E3FA4-4A76-48E6-0699-AA7B2A3FB027}"/>
              </a:ext>
            </a:extLst>
          </p:cNvPr>
          <p:cNvSpPr/>
          <p:nvPr/>
        </p:nvSpPr>
        <p:spPr>
          <a:xfrm>
            <a:off x="6318156"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6" name="矩形 25">
            <a:extLst>
              <a:ext uri="{FF2B5EF4-FFF2-40B4-BE49-F238E27FC236}">
                <a16:creationId xmlns:a16="http://schemas.microsoft.com/office/drawing/2014/main" id="{69451CD1-F32E-8728-7F5E-F847CAA2E818}"/>
              </a:ext>
            </a:extLst>
          </p:cNvPr>
          <p:cNvSpPr/>
          <p:nvPr/>
        </p:nvSpPr>
        <p:spPr>
          <a:xfrm>
            <a:off x="6798195"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7" name="矩形 26">
            <a:extLst>
              <a:ext uri="{FF2B5EF4-FFF2-40B4-BE49-F238E27FC236}">
                <a16:creationId xmlns:a16="http://schemas.microsoft.com/office/drawing/2014/main" id="{653586B4-1F1E-1401-E2ED-6E587EB93D44}"/>
              </a:ext>
            </a:extLst>
          </p:cNvPr>
          <p:cNvSpPr/>
          <p:nvPr/>
        </p:nvSpPr>
        <p:spPr>
          <a:xfrm>
            <a:off x="7282816"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28" name="矩形 27">
            <a:extLst>
              <a:ext uri="{FF2B5EF4-FFF2-40B4-BE49-F238E27FC236}">
                <a16:creationId xmlns:a16="http://schemas.microsoft.com/office/drawing/2014/main" id="{B8C8494C-70C0-5957-3B23-4A8BC21F07E4}"/>
              </a:ext>
            </a:extLst>
          </p:cNvPr>
          <p:cNvSpPr/>
          <p:nvPr/>
        </p:nvSpPr>
        <p:spPr>
          <a:xfrm>
            <a:off x="776743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3" name="矩形 32">
            <a:extLst>
              <a:ext uri="{FF2B5EF4-FFF2-40B4-BE49-F238E27FC236}">
                <a16:creationId xmlns:a16="http://schemas.microsoft.com/office/drawing/2014/main" id="{7E43CB26-F5DE-7E88-A976-C346DB8ABB16}"/>
              </a:ext>
            </a:extLst>
          </p:cNvPr>
          <p:cNvSpPr/>
          <p:nvPr/>
        </p:nvSpPr>
        <p:spPr>
          <a:xfrm>
            <a:off x="8245605"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4" name="矩形 33">
            <a:extLst>
              <a:ext uri="{FF2B5EF4-FFF2-40B4-BE49-F238E27FC236}">
                <a16:creationId xmlns:a16="http://schemas.microsoft.com/office/drawing/2014/main" id="{8DED4DA0-5534-2DF3-4BAA-E0B3BCB5AC9F}"/>
              </a:ext>
            </a:extLst>
          </p:cNvPr>
          <p:cNvSpPr/>
          <p:nvPr/>
        </p:nvSpPr>
        <p:spPr>
          <a:xfrm>
            <a:off x="873022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5" name="矩形 34">
            <a:extLst>
              <a:ext uri="{FF2B5EF4-FFF2-40B4-BE49-F238E27FC236}">
                <a16:creationId xmlns:a16="http://schemas.microsoft.com/office/drawing/2014/main" id="{CC86B434-8EBE-E6A5-97EB-1D3D25D9F0F0}"/>
              </a:ext>
            </a:extLst>
          </p:cNvPr>
          <p:cNvSpPr/>
          <p:nvPr/>
        </p:nvSpPr>
        <p:spPr>
          <a:xfrm>
            <a:off x="920154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6" name="矩形 35">
            <a:extLst>
              <a:ext uri="{FF2B5EF4-FFF2-40B4-BE49-F238E27FC236}">
                <a16:creationId xmlns:a16="http://schemas.microsoft.com/office/drawing/2014/main" id="{AD611F81-42AF-F8C2-4001-C740B75DF090}"/>
              </a:ext>
            </a:extLst>
          </p:cNvPr>
          <p:cNvSpPr/>
          <p:nvPr/>
        </p:nvSpPr>
        <p:spPr>
          <a:xfrm>
            <a:off x="9686167"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7" name="矩形 36">
            <a:extLst>
              <a:ext uri="{FF2B5EF4-FFF2-40B4-BE49-F238E27FC236}">
                <a16:creationId xmlns:a16="http://schemas.microsoft.com/office/drawing/2014/main" id="{84A31773-A774-1B95-1FE4-9523106DE70B}"/>
              </a:ext>
            </a:extLst>
          </p:cNvPr>
          <p:cNvSpPr/>
          <p:nvPr/>
        </p:nvSpPr>
        <p:spPr>
          <a:xfrm>
            <a:off x="1016576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8" name="矩形 37">
            <a:extLst>
              <a:ext uri="{FF2B5EF4-FFF2-40B4-BE49-F238E27FC236}">
                <a16:creationId xmlns:a16="http://schemas.microsoft.com/office/drawing/2014/main" id="{650C17EC-F7EB-DE5A-F3CF-F686BB2ADC90}"/>
              </a:ext>
            </a:extLst>
          </p:cNvPr>
          <p:cNvSpPr/>
          <p:nvPr/>
        </p:nvSpPr>
        <p:spPr>
          <a:xfrm>
            <a:off x="10650382"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9" name="矩形 38">
            <a:extLst>
              <a:ext uri="{FF2B5EF4-FFF2-40B4-BE49-F238E27FC236}">
                <a16:creationId xmlns:a16="http://schemas.microsoft.com/office/drawing/2014/main" id="{8E336A2B-D62B-AC32-E633-D1B3690384BB}"/>
              </a:ext>
            </a:extLst>
          </p:cNvPr>
          <p:cNvSpPr/>
          <p:nvPr/>
        </p:nvSpPr>
        <p:spPr>
          <a:xfrm>
            <a:off x="1115643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Tree>
    <p:custDataLst>
      <p:tags r:id="rId2"/>
    </p:custDataLst>
    <p:extLst>
      <p:ext uri="{BB962C8B-B14F-4D97-AF65-F5344CB8AC3E}">
        <p14:creationId xmlns:p14="http://schemas.microsoft.com/office/powerpoint/2010/main" val="27757297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E3AC1B28-5A99-CB33-4629-B91D771CEDA4}"/>
              </a:ext>
            </a:extLst>
          </p:cNvPr>
          <p:cNvGraphicFramePr>
            <a:graphicFrameLocks noGrp="1"/>
          </p:cNvGraphicFramePr>
          <p:nvPr>
            <p:extLst>
              <p:ext uri="{D42A27DB-BD31-4B8C-83A1-F6EECF244321}">
                <p14:modId xmlns:p14="http://schemas.microsoft.com/office/powerpoint/2010/main" val="2507045402"/>
              </p:ext>
            </p:extLst>
          </p:nvPr>
        </p:nvGraphicFramePr>
        <p:xfrm>
          <a:off x="1668208" y="1116295"/>
          <a:ext cx="9446221" cy="5608946"/>
        </p:xfrm>
        <a:graphic>
          <a:graphicData uri="http://schemas.openxmlformats.org/drawingml/2006/table">
            <a:tbl>
              <a:tblPr>
                <a:tableStyleId>{35758FB7-9AC5-4552-8A53-C91805E547FA}</a:tableStyleId>
              </a:tblPr>
              <a:tblGrid>
                <a:gridCol w="932260">
                  <a:extLst>
                    <a:ext uri="{9D8B030D-6E8A-4147-A177-3AD203B41FA5}">
                      <a16:colId xmlns:a16="http://schemas.microsoft.com/office/drawing/2014/main" val="4203148623"/>
                    </a:ext>
                  </a:extLst>
                </a:gridCol>
                <a:gridCol w="8513961">
                  <a:extLst>
                    <a:ext uri="{9D8B030D-6E8A-4147-A177-3AD203B41FA5}">
                      <a16:colId xmlns:a16="http://schemas.microsoft.com/office/drawing/2014/main" val="1815449139"/>
                    </a:ext>
                  </a:extLst>
                </a:gridCol>
              </a:tblGrid>
              <a:tr h="0">
                <a:tc>
                  <a:txBody>
                    <a:bodyPr/>
                    <a:lstStyle/>
                    <a:p>
                      <a:pPr marL="0" algn="l" defTabSz="914354" rtl="0" eaLnBrk="1" latinLnBrk="0" hangingPunct="1"/>
                      <a:r>
                        <a:rPr lang="en" sz="1100" kern="1200" dirty="0" err="1">
                          <a:solidFill>
                            <a:schemeClr val="dk1"/>
                          </a:solidFill>
                          <a:effectLst/>
                          <a:latin typeface="+mn-lt"/>
                          <a:ea typeface="+mn-ea"/>
                          <a:cs typeface="+mn-cs"/>
                        </a:rPr>
                        <a:t>e_type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Type: None (None)</a:t>
                      </a:r>
                    </a:p>
                  </a:txBody>
                  <a:tcPr marL="63475" marR="63475" marT="29296" marB="29296" anchor="ctr"/>
                </a:tc>
                <a:extLst>
                  <a:ext uri="{0D108BD9-81ED-4DB2-BD59-A6C34878D82A}">
                    <a16:rowId xmlns:a16="http://schemas.microsoft.com/office/drawing/2014/main" val="173939800"/>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文件类型</a:t>
                      </a:r>
                    </a:p>
                  </a:txBody>
                  <a:tcPr marL="63475" marR="63475" marT="29296" marB="29296" anchor="ctr"/>
                </a:tc>
                <a:extLst>
                  <a:ext uri="{0D108BD9-81ED-4DB2-BD59-A6C34878D82A}">
                    <a16:rowId xmlns:a16="http://schemas.microsoft.com/office/drawing/2014/main" val="3752592371"/>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e_machine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Machine: None</a:t>
                      </a:r>
                    </a:p>
                  </a:txBody>
                  <a:tcPr marL="63475" marR="63475" marT="29296" marB="29296" anchor="ctr"/>
                </a:tc>
                <a:extLst>
                  <a:ext uri="{0D108BD9-81ED-4DB2-BD59-A6C34878D82A}">
                    <a16:rowId xmlns:a16="http://schemas.microsoft.com/office/drawing/2014/main" val="2027426568"/>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文件的</a:t>
                      </a:r>
                      <a:r>
                        <a:rPr lang="en" sz="1050" kern="1200">
                          <a:solidFill>
                            <a:schemeClr val="dk1"/>
                          </a:solidFill>
                          <a:effectLst/>
                          <a:latin typeface="+mn-lt"/>
                          <a:ea typeface="+mn-ea"/>
                          <a:cs typeface="+mn-cs"/>
                        </a:rPr>
                        <a:t>CPI</a:t>
                      </a:r>
                      <a:r>
                        <a:rPr lang="zh-CN" altLang="en-US" sz="1050" kern="1200">
                          <a:solidFill>
                            <a:schemeClr val="dk1"/>
                          </a:solidFill>
                          <a:effectLst/>
                          <a:latin typeface="+mn-lt"/>
                          <a:ea typeface="+mn-ea"/>
                          <a:cs typeface="+mn-cs"/>
                        </a:rPr>
                        <a:t>平台属性</a:t>
                      </a:r>
                    </a:p>
                  </a:txBody>
                  <a:tcPr marL="63475" marR="63475" marT="29296" marB="29296" anchor="ctr"/>
                </a:tc>
                <a:extLst>
                  <a:ext uri="{0D108BD9-81ED-4DB2-BD59-A6C34878D82A}">
                    <a16:rowId xmlns:a16="http://schemas.microsoft.com/office/drawing/2014/main" val="2544251342"/>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e_version</a:t>
                      </a: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Version: 0x0</a:t>
                      </a:r>
                    </a:p>
                  </a:txBody>
                  <a:tcPr marL="63475" marR="63475" marT="29296" marB="29296" anchor="ctr"/>
                </a:tc>
                <a:extLst>
                  <a:ext uri="{0D108BD9-81ED-4DB2-BD59-A6C34878D82A}">
                    <a16:rowId xmlns:a16="http://schemas.microsoft.com/office/drawing/2014/main" val="1668849764"/>
                  </a:ext>
                </a:extLst>
              </a:tr>
              <a:tr h="264010">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版本号。一般为常数</a:t>
                      </a:r>
                      <a:r>
                        <a:rPr lang="en-US" altLang="zh-CN" sz="1050" kern="1200">
                          <a:solidFill>
                            <a:schemeClr val="dk1"/>
                          </a:solidFill>
                          <a:effectLst/>
                          <a:latin typeface="+mn-lt"/>
                          <a:ea typeface="+mn-ea"/>
                          <a:cs typeface="+mn-cs"/>
                        </a:rPr>
                        <a:t>1</a:t>
                      </a:r>
                    </a:p>
                  </a:txBody>
                  <a:tcPr marL="63475" marR="63475" marT="29296" marB="29296" anchor="ctr"/>
                </a:tc>
                <a:extLst>
                  <a:ext uri="{0D108BD9-81ED-4DB2-BD59-A6C34878D82A}">
                    <a16:rowId xmlns:a16="http://schemas.microsoft.com/office/drawing/2014/main" val="47216043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e_entry</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Entry point address: 0x0</a:t>
                      </a:r>
                    </a:p>
                  </a:txBody>
                  <a:tcPr marL="63475" marR="63475" marT="29296" marB="29296" anchor="ctr"/>
                </a:tc>
                <a:extLst>
                  <a:ext uri="{0D108BD9-81ED-4DB2-BD59-A6C34878D82A}">
                    <a16:rowId xmlns:a16="http://schemas.microsoft.com/office/drawing/2014/main" val="1310528922"/>
                  </a:ext>
                </a:extLst>
              </a:tr>
              <a:tr h="480459">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入口地址，规定</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程序的入口虚拟地址，操作系统在加载完该程序后从这个地址开始执行进程的指令。可重定位指令一般没有入口地址，则该值为</a:t>
                      </a:r>
                      <a:r>
                        <a:rPr lang="en-US" altLang="zh-CN" sz="1050" kern="1200" dirty="0">
                          <a:solidFill>
                            <a:schemeClr val="dk1"/>
                          </a:solidFill>
                          <a:effectLst/>
                          <a:latin typeface="+mn-lt"/>
                          <a:ea typeface="+mn-ea"/>
                          <a:cs typeface="+mn-cs"/>
                        </a:rPr>
                        <a:t>0</a:t>
                      </a:r>
                      <a:endParaRPr lang="zh-CN" altLang="en-US" sz="1050" kern="1200" dirty="0">
                        <a:solidFill>
                          <a:schemeClr val="dk1"/>
                        </a:solidFill>
                        <a:effectLst/>
                        <a:latin typeface="+mn-lt"/>
                        <a:ea typeface="+mn-ea"/>
                        <a:cs typeface="+mn-cs"/>
                      </a:endParaRPr>
                    </a:p>
                  </a:txBody>
                  <a:tcPr marL="63475" marR="63475" marT="29296" marB="29296" anchor="ctr"/>
                </a:tc>
                <a:extLst>
                  <a:ext uri="{0D108BD9-81ED-4DB2-BD59-A6C34878D82A}">
                    <a16:rowId xmlns:a16="http://schemas.microsoft.com/office/drawing/2014/main" val="120766635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e_phoff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program headers: 0(bytes into file)</a:t>
                      </a:r>
                    </a:p>
                  </a:txBody>
                  <a:tcPr marL="63475" marR="63475" marT="29296" marB="29296" anchor="ctr"/>
                </a:tc>
                <a:extLst>
                  <a:ext uri="{0D108BD9-81ED-4DB2-BD59-A6C34878D82A}">
                    <a16:rowId xmlns:a16="http://schemas.microsoft.com/office/drawing/2014/main" val="540827643"/>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e_shoff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section headers: 0 (bytes into file)</a:t>
                      </a:r>
                    </a:p>
                  </a:txBody>
                  <a:tcPr marL="63475" marR="63475" marT="29296" marB="29296" anchor="ctr"/>
                </a:tc>
                <a:extLst>
                  <a:ext uri="{0D108BD9-81ED-4DB2-BD59-A6C34878D82A}">
                    <a16:rowId xmlns:a16="http://schemas.microsoft.com/office/drawing/2014/main" val="282574438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Table </a:t>
                      </a:r>
                      <a:r>
                        <a:rPr lang="zh-CN" altLang="en-US" sz="1050" kern="1200" dirty="0">
                          <a:solidFill>
                            <a:schemeClr val="dk1"/>
                          </a:solidFill>
                          <a:effectLst/>
                          <a:latin typeface="+mn-lt"/>
                          <a:ea typeface="+mn-ea"/>
                          <a:cs typeface="+mn-cs"/>
                        </a:rPr>
                        <a:t>在文件中的偏移</a:t>
                      </a:r>
                    </a:p>
                  </a:txBody>
                  <a:tcPr marL="63475" marR="63475" marT="29296" marB="29296" anchor="ctr"/>
                </a:tc>
                <a:extLst>
                  <a:ext uri="{0D108BD9-81ED-4DB2-BD59-A6C34878D82A}">
                    <a16:rowId xmlns:a16="http://schemas.microsoft.com/office/drawing/2014/main" val="28036693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e_word</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Flags: 0x0</a:t>
                      </a:r>
                    </a:p>
                  </a:txBody>
                  <a:tcPr marL="63475" marR="63475" marT="29296" marB="29296" anchor="ctr"/>
                </a:tc>
                <a:extLst>
                  <a:ext uri="{0D108BD9-81ED-4DB2-BD59-A6C34878D82A}">
                    <a16:rowId xmlns:a16="http://schemas.microsoft.com/office/drawing/2014/main" val="265626406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标志位，用来标识一些</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文件平台相关的属性。</a:t>
                      </a:r>
                    </a:p>
                  </a:txBody>
                  <a:tcPr marL="63475" marR="63475" marT="29296" marB="29296" anchor="ctr"/>
                </a:tc>
                <a:extLst>
                  <a:ext uri="{0D108BD9-81ED-4DB2-BD59-A6C34878D82A}">
                    <a16:rowId xmlns:a16="http://schemas.microsoft.com/office/drawing/2014/main" val="48216886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e_ehsize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this header: 0 (bytes)</a:t>
                      </a:r>
                    </a:p>
                  </a:txBody>
                  <a:tcPr marL="63475" marR="63475" marT="29296" marB="29296" anchor="ctr"/>
                </a:tc>
                <a:extLst>
                  <a:ext uri="{0D108BD9-81ED-4DB2-BD59-A6C34878D82A}">
                    <a16:rowId xmlns:a16="http://schemas.microsoft.com/office/drawing/2014/main" val="347975452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 Header</a:t>
                      </a:r>
                      <a:r>
                        <a:rPr lang="zh-CN" altLang="en-US" sz="1050" kern="1200" dirty="0">
                          <a:solidFill>
                            <a:schemeClr val="dk1"/>
                          </a:solidFill>
                          <a:effectLst/>
                          <a:latin typeface="+mn-lt"/>
                          <a:ea typeface="+mn-ea"/>
                          <a:cs typeface="+mn-cs"/>
                        </a:rPr>
                        <a:t>本身的大小</a:t>
                      </a:r>
                    </a:p>
                  </a:txBody>
                  <a:tcPr marL="63475" marR="63475" marT="29296" marB="29296" anchor="ctr"/>
                </a:tc>
                <a:extLst>
                  <a:ext uri="{0D108BD9-81ED-4DB2-BD59-A6C34878D82A}">
                    <a16:rowId xmlns:a16="http://schemas.microsoft.com/office/drawing/2014/main" val="8265398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program headers: 0 (bytes)</a:t>
                      </a:r>
                    </a:p>
                  </a:txBody>
                  <a:tcPr marL="63475" marR="63475" marT="29296" marB="29296" anchor="ctr"/>
                </a:tc>
                <a:extLst>
                  <a:ext uri="{0D108BD9-81ED-4DB2-BD59-A6C34878D82A}">
                    <a16:rowId xmlns:a16="http://schemas.microsoft.com/office/drawing/2014/main" val="302748007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program headers: 0</a:t>
                      </a:r>
                    </a:p>
                  </a:txBody>
                  <a:tcPr marL="63475" marR="63475" marT="29296" marB="29296" anchor="ctr"/>
                </a:tc>
                <a:extLst>
                  <a:ext uri="{0D108BD9-81ED-4DB2-BD59-A6C34878D82A}">
                    <a16:rowId xmlns:a16="http://schemas.microsoft.com/office/drawing/2014/main" val="3834381701"/>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section headers: 0 (bytes)</a:t>
                      </a:r>
                    </a:p>
                  </a:txBody>
                  <a:tcPr marL="63475" marR="63475" marT="29296" marB="29296" anchor="ctr"/>
                </a:tc>
                <a:extLst>
                  <a:ext uri="{0D108BD9-81ED-4DB2-BD59-A6C34878D82A}">
                    <a16:rowId xmlns:a16="http://schemas.microsoft.com/office/drawing/2014/main" val="1976150520"/>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单个</a:t>
                      </a:r>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大小</a:t>
                      </a:r>
                    </a:p>
                  </a:txBody>
                  <a:tcPr marL="63475" marR="63475" marT="29296" marB="29296" anchor="ctr"/>
                </a:tc>
                <a:extLst>
                  <a:ext uri="{0D108BD9-81ED-4DB2-BD59-A6C34878D82A}">
                    <a16:rowId xmlns:a16="http://schemas.microsoft.com/office/drawing/2014/main" val="195404641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section headers: 0</a:t>
                      </a:r>
                    </a:p>
                  </a:txBody>
                  <a:tcPr marL="63475" marR="63475" marT="29296" marB="29296" anchor="ctr"/>
                </a:tc>
                <a:extLst>
                  <a:ext uri="{0D108BD9-81ED-4DB2-BD59-A6C34878D82A}">
                    <a16:rowId xmlns:a16="http://schemas.microsoft.com/office/drawing/2014/main" val="186866151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的数量</a:t>
                      </a:r>
                    </a:p>
                  </a:txBody>
                  <a:tcPr marL="63475" marR="63475" marT="29296" marB="29296" anchor="ctr"/>
                </a:tc>
                <a:extLst>
                  <a:ext uri="{0D108BD9-81ED-4DB2-BD59-A6C34878D82A}">
                    <a16:rowId xmlns:a16="http://schemas.microsoft.com/office/drawing/2014/main" val="1988998675"/>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e_shstrndx</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string table index: 0</a:t>
                      </a:r>
                    </a:p>
                  </a:txBody>
                  <a:tcPr marL="63475" marR="63475" marT="29296" marB="29296" anchor="ctr"/>
                </a:tc>
                <a:extLst>
                  <a:ext uri="{0D108BD9-81ED-4DB2-BD59-A6C34878D82A}">
                    <a16:rowId xmlns:a16="http://schemas.microsoft.com/office/drawing/2014/main" val="827777317"/>
                  </a:ext>
                </a:extLst>
              </a:tr>
              <a:tr h="339837">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字符串表在</a:t>
                      </a:r>
                      <a:r>
                        <a:rPr lang="en" sz="1050" kern="1200" dirty="0">
                          <a:solidFill>
                            <a:schemeClr val="dk1"/>
                          </a:solidFill>
                          <a:effectLst/>
                          <a:latin typeface="+mn-lt"/>
                          <a:ea typeface="+mn-ea"/>
                          <a:cs typeface="+mn-cs"/>
                        </a:rPr>
                        <a:t>Section Header Table</a:t>
                      </a:r>
                      <a:r>
                        <a:rPr lang="zh-CN" altLang="en-US" sz="1050" kern="1200" dirty="0">
                          <a:solidFill>
                            <a:schemeClr val="dk1"/>
                          </a:solidFill>
                          <a:effectLst/>
                          <a:latin typeface="+mn-lt"/>
                          <a:ea typeface="+mn-ea"/>
                          <a:cs typeface="+mn-cs"/>
                        </a:rPr>
                        <a:t>中的索引</a:t>
                      </a:r>
                    </a:p>
                  </a:txBody>
                  <a:tcPr marL="63475" marR="63475" marT="29296" marB="29296" anchor="ctr"/>
                </a:tc>
                <a:extLst>
                  <a:ext uri="{0D108BD9-81ED-4DB2-BD59-A6C34878D82A}">
                    <a16:rowId xmlns:a16="http://schemas.microsoft.com/office/drawing/2014/main" val="2385389362"/>
                  </a:ext>
                </a:extLst>
              </a:tr>
            </a:tbl>
          </a:graphicData>
        </a:graphic>
      </p:graphicFrame>
      <p:sp>
        <p:nvSpPr>
          <p:cNvPr id="5" name="文本框 4">
            <a:extLst>
              <a:ext uri="{FF2B5EF4-FFF2-40B4-BE49-F238E27FC236}">
                <a16:creationId xmlns:a16="http://schemas.microsoft.com/office/drawing/2014/main" id="{2A7C0930-B370-633E-BADA-D08154857087}"/>
              </a:ext>
            </a:extLst>
          </p:cNvPr>
          <p:cNvSpPr txBox="1"/>
          <p:nvPr/>
        </p:nvSpPr>
        <p:spPr>
          <a:xfrm>
            <a:off x="4920940" y="736275"/>
            <a:ext cx="2073625" cy="369332"/>
          </a:xfrm>
          <a:prstGeom prst="rect">
            <a:avLst/>
          </a:prstGeom>
          <a:noFill/>
        </p:spPr>
        <p:txBody>
          <a:bodyPr wrap="square" rtlCol="0">
            <a:spAutoFit/>
          </a:bodyPr>
          <a:lstStyle/>
          <a:p>
            <a:r>
              <a:rPr kumimoji="1" lang="zh-CN" altLang="en-US" dirty="0"/>
              <a:t>文件头的其他位</a:t>
            </a:r>
          </a:p>
        </p:txBody>
      </p:sp>
    </p:spTree>
    <p:custDataLst>
      <p:tags r:id="rId2"/>
    </p:custDataLst>
    <p:extLst>
      <p:ext uri="{BB962C8B-B14F-4D97-AF65-F5344CB8AC3E}">
        <p14:creationId xmlns:p14="http://schemas.microsoft.com/office/powerpoint/2010/main" val="22763094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898C813-E093-0100-CC74-48D72E4B345D}"/>
              </a:ext>
            </a:extLst>
          </p:cNvPr>
          <p:cNvPicPr>
            <a:picLocks noChangeAspect="1"/>
          </p:cNvPicPr>
          <p:nvPr/>
        </p:nvPicPr>
        <p:blipFill>
          <a:blip r:embed="rId4"/>
          <a:stretch>
            <a:fillRect/>
          </a:stretch>
        </p:blipFill>
        <p:spPr>
          <a:xfrm>
            <a:off x="1427505" y="1662710"/>
            <a:ext cx="7322350" cy="4166590"/>
          </a:xfrm>
          <a:prstGeom prst="rect">
            <a:avLst/>
          </a:prstGeom>
        </p:spPr>
      </p:pic>
      <p:sp>
        <p:nvSpPr>
          <p:cNvPr id="5" name="文本框 4">
            <a:extLst>
              <a:ext uri="{FF2B5EF4-FFF2-40B4-BE49-F238E27FC236}">
                <a16:creationId xmlns:a16="http://schemas.microsoft.com/office/drawing/2014/main" id="{4AC1F401-29A7-60E0-AC37-82B34D38E3FB}"/>
              </a:ext>
            </a:extLst>
          </p:cNvPr>
          <p:cNvSpPr txBox="1"/>
          <p:nvPr/>
        </p:nvSpPr>
        <p:spPr>
          <a:xfrm>
            <a:off x="1427505" y="1293377"/>
            <a:ext cx="4301177" cy="369332"/>
          </a:xfrm>
          <a:prstGeom prst="rect">
            <a:avLst/>
          </a:prstGeom>
          <a:noFill/>
        </p:spPr>
        <p:txBody>
          <a:bodyPr wrap="none" rtlCol="0">
            <a:spAutoFit/>
          </a:bodyPr>
          <a:lstStyle/>
          <a:p>
            <a:r>
              <a:rPr kumimoji="1" lang="en-US" altLang="zh-CN" dirty="0"/>
              <a:t>32</a:t>
            </a:r>
            <a:r>
              <a:rPr kumimoji="1" lang="zh-CN" altLang="en-US" dirty="0"/>
              <a:t>位</a:t>
            </a:r>
            <a:r>
              <a:rPr kumimoji="1" lang="en-US" altLang="zh-CN" dirty="0"/>
              <a:t>ELF</a:t>
            </a:r>
            <a:r>
              <a:rPr kumimoji="1" lang="zh-CN" altLang="en-US" dirty="0"/>
              <a:t>文件解析器</a:t>
            </a:r>
            <a:r>
              <a:rPr kumimoji="1" lang="en-US" altLang="zh-CN" dirty="0"/>
              <a:t>-h</a:t>
            </a:r>
            <a:r>
              <a:rPr kumimoji="1" lang="zh-CN" altLang="en-US" dirty="0"/>
              <a:t>选项数据结构定义</a:t>
            </a:r>
          </a:p>
        </p:txBody>
      </p:sp>
      <p:grpSp>
        <p:nvGrpSpPr>
          <p:cNvPr id="7" name="组合 6">
            <a:extLst>
              <a:ext uri="{FF2B5EF4-FFF2-40B4-BE49-F238E27FC236}">
                <a16:creationId xmlns:a16="http://schemas.microsoft.com/office/drawing/2014/main" id="{F375C483-0E1D-B796-2238-ADF6BF0DCB8C}"/>
              </a:ext>
            </a:extLst>
          </p:cNvPr>
          <p:cNvGrpSpPr/>
          <p:nvPr/>
        </p:nvGrpSpPr>
        <p:grpSpPr>
          <a:xfrm>
            <a:off x="8621486" y="-1"/>
            <a:ext cx="3570514" cy="415915"/>
            <a:chOff x="8621486" y="-1"/>
            <a:chExt cx="3570514" cy="415915"/>
          </a:xfrm>
        </p:grpSpPr>
        <p:sp>
          <p:nvSpPr>
            <p:cNvPr id="8" name="矩形 7">
              <a:extLst>
                <a:ext uri="{FF2B5EF4-FFF2-40B4-BE49-F238E27FC236}">
                  <a16:creationId xmlns:a16="http://schemas.microsoft.com/office/drawing/2014/main" id="{47D4F8FB-EC20-266C-5BBE-7C8921F573A1}"/>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050A85A-04FD-7469-DDF6-C75763D9C9A2}"/>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13" name="图片 12">
            <a:extLst>
              <a:ext uri="{FF2B5EF4-FFF2-40B4-BE49-F238E27FC236}">
                <a16:creationId xmlns:a16="http://schemas.microsoft.com/office/drawing/2014/main" id="{1BA0A36D-76E3-F04C-2EF9-4E9984F4E601}"/>
              </a:ext>
            </a:extLst>
          </p:cNvPr>
          <p:cNvPicPr>
            <a:picLocks noChangeAspect="1"/>
          </p:cNvPicPr>
          <p:nvPr/>
        </p:nvPicPr>
        <p:blipFill>
          <a:blip r:embed="rId5"/>
          <a:stretch>
            <a:fillRect/>
          </a:stretch>
        </p:blipFill>
        <p:spPr>
          <a:xfrm>
            <a:off x="5519387" y="2391229"/>
            <a:ext cx="5689600" cy="4165600"/>
          </a:xfrm>
          <a:prstGeom prst="rect">
            <a:avLst/>
          </a:prstGeom>
        </p:spPr>
      </p:pic>
    </p:spTree>
    <p:custDataLst>
      <p:tags r:id="rId2"/>
    </p:custDataLst>
    <p:extLst>
      <p:ext uri="{BB962C8B-B14F-4D97-AF65-F5344CB8AC3E}">
        <p14:creationId xmlns:p14="http://schemas.microsoft.com/office/powerpoint/2010/main" val="309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5A2F4B1-BC7F-0186-7942-3E7CAE5BE28D}"/>
              </a:ext>
            </a:extLst>
          </p:cNvPr>
          <p:cNvPicPr>
            <a:picLocks noChangeAspect="1"/>
          </p:cNvPicPr>
          <p:nvPr/>
        </p:nvPicPr>
        <p:blipFill>
          <a:blip r:embed="rId4"/>
          <a:stretch>
            <a:fillRect/>
          </a:stretch>
        </p:blipFill>
        <p:spPr>
          <a:xfrm>
            <a:off x="1566001" y="944516"/>
            <a:ext cx="9689275" cy="5265699"/>
          </a:xfrm>
          <a:prstGeom prst="rect">
            <a:avLst/>
          </a:prstGeom>
        </p:spPr>
      </p:pic>
      <p:sp>
        <p:nvSpPr>
          <p:cNvPr id="11" name="文本框 10">
            <a:extLst>
              <a:ext uri="{FF2B5EF4-FFF2-40B4-BE49-F238E27FC236}">
                <a16:creationId xmlns:a16="http://schemas.microsoft.com/office/drawing/2014/main" id="{7699CC3C-F072-4482-2BCB-566A96C124D6}"/>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–h</a:t>
            </a:r>
            <a:r>
              <a:rPr kumimoji="1" lang="zh-CN" altLang="en-US" dirty="0"/>
              <a:t>选项实现程序流程图</a:t>
            </a:r>
          </a:p>
        </p:txBody>
      </p:sp>
      <p:grpSp>
        <p:nvGrpSpPr>
          <p:cNvPr id="14" name="组合 13">
            <a:extLst>
              <a:ext uri="{FF2B5EF4-FFF2-40B4-BE49-F238E27FC236}">
                <a16:creationId xmlns:a16="http://schemas.microsoft.com/office/drawing/2014/main" id="{17AED934-48BE-5B29-0491-B745DEAC0C88}"/>
              </a:ext>
            </a:extLst>
          </p:cNvPr>
          <p:cNvGrpSpPr/>
          <p:nvPr/>
        </p:nvGrpSpPr>
        <p:grpSpPr>
          <a:xfrm>
            <a:off x="8621486" y="-1"/>
            <a:ext cx="3570514" cy="415915"/>
            <a:chOff x="8621486" y="-1"/>
            <a:chExt cx="3570514" cy="415915"/>
          </a:xfrm>
        </p:grpSpPr>
        <p:sp>
          <p:nvSpPr>
            <p:cNvPr id="13" name="矩形 12">
              <a:extLst>
                <a:ext uri="{FF2B5EF4-FFF2-40B4-BE49-F238E27FC236}">
                  <a16:creationId xmlns:a16="http://schemas.microsoft.com/office/drawing/2014/main" id="{8BEDB387-F0F6-FEE9-657D-3A4A3C7CDD48}"/>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CB9AA5C4-E6C9-5FAD-0012-8FFB004365D1}"/>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
        <p:nvSpPr>
          <p:cNvPr id="4" name="文本框 3">
            <a:extLst>
              <a:ext uri="{FF2B5EF4-FFF2-40B4-BE49-F238E27FC236}">
                <a16:creationId xmlns:a16="http://schemas.microsoft.com/office/drawing/2014/main" id="{538D3847-CBEB-6737-FECD-83C7E40C0458}"/>
              </a:ext>
            </a:extLst>
          </p:cNvPr>
          <p:cNvSpPr txBox="1"/>
          <p:nvPr/>
        </p:nvSpPr>
        <p:spPr>
          <a:xfrm>
            <a:off x="125204" y="5181222"/>
            <a:ext cx="1107996" cy="369332"/>
          </a:xfrm>
          <a:prstGeom prst="rect">
            <a:avLst/>
          </a:prstGeom>
          <a:noFill/>
        </p:spPr>
        <p:txBody>
          <a:bodyPr wrap="none" rtlCol="0">
            <a:spAutoFit/>
          </a:bodyPr>
          <a:lstStyle/>
          <a:p>
            <a:r>
              <a:rPr kumimoji="1" lang="zh-CN" altLang="en-US" dirty="0">
                <a:hlinkClick r:id="rId5" action="ppaction://hlinksldjump"/>
              </a:rPr>
              <a:t>样例解析</a:t>
            </a:r>
            <a:endParaRPr kumimoji="1" lang="zh-CN" altLang="en-US" dirty="0"/>
          </a:p>
        </p:txBody>
      </p:sp>
    </p:spTree>
    <p:custDataLst>
      <p:tags r:id="rId2"/>
    </p:custDataLst>
    <p:extLst>
      <p:ext uri="{BB962C8B-B14F-4D97-AF65-F5344CB8AC3E}">
        <p14:creationId xmlns:p14="http://schemas.microsoft.com/office/powerpoint/2010/main" val="369968754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-2</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787162"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节区表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69940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121662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923330"/>
          </a:xfrm>
          <a:prstGeom prst="rect">
            <a:avLst/>
          </a:prstGeom>
          <a:noFill/>
        </p:spPr>
        <p:txBody>
          <a:bodyPr wrap="square">
            <a:spAutoFit/>
          </a:bodyPr>
          <a:lstStyle/>
          <a:p>
            <a:r>
              <a:rPr lang="zh-CN" altLang="en-US" dirty="0"/>
              <a:t>段（</a:t>
            </a:r>
            <a:r>
              <a:rPr lang="en" altLang="zh-CN" dirty="0"/>
              <a:t>segment) </a:t>
            </a:r>
            <a:r>
              <a:rPr lang="zh-CN" altLang="en-US" dirty="0"/>
              <a:t>和 节（</a:t>
            </a:r>
            <a:r>
              <a:rPr lang="en" altLang="zh-CN" dirty="0"/>
              <a:t>section)</a:t>
            </a:r>
            <a:r>
              <a:rPr lang="zh-CN" altLang="en-US" dirty="0"/>
              <a:t>是有区别的。 节不是段。 段是程序执行的必要组成部分。 在每个段中会有代码或者数据被划分为不同的节。 而节头表 则是对这些节的位置和大小的描述，主要是用于链接和调试。</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530318"/>
            <a:ext cx="6198918" cy="369332"/>
          </a:xfrm>
          <a:prstGeom prst="rect">
            <a:avLst/>
          </a:prstGeom>
          <a:noFill/>
        </p:spPr>
        <p:txBody>
          <a:bodyPr wrap="square">
            <a:spAutoFit/>
          </a:bodyPr>
          <a:lstStyle/>
          <a:p>
            <a:r>
              <a:rPr lang="zh-CN" altLang="en-US" dirty="0"/>
              <a:t>选项</a:t>
            </a:r>
            <a:r>
              <a:rPr lang="en-US" altLang="zh-CN" dirty="0"/>
              <a:t>-</a:t>
            </a:r>
            <a:r>
              <a:rPr lang="en" altLang="zh-CN" dirty="0"/>
              <a:t>S</a:t>
            </a:r>
            <a:r>
              <a:rPr lang="zh-CN" altLang="en-US" dirty="0"/>
              <a:t>用于列出节的头信息</a:t>
            </a:r>
          </a:p>
        </p:txBody>
      </p:sp>
      <p:pic>
        <p:nvPicPr>
          <p:cNvPr id="15" name="图片 14">
            <a:extLst>
              <a:ext uri="{FF2B5EF4-FFF2-40B4-BE49-F238E27FC236}">
                <a16:creationId xmlns:a16="http://schemas.microsoft.com/office/drawing/2014/main" id="{BAFD9A4C-B784-CC40-9943-0B147C6CE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646" y="1372702"/>
            <a:ext cx="5461997" cy="5313105"/>
          </a:xfrm>
          <a:prstGeom prst="rect">
            <a:avLst/>
          </a:prstGeom>
        </p:spPr>
      </p:pic>
      <p:pic>
        <p:nvPicPr>
          <p:cNvPr id="17" name="图片 16" descr="表格&#10;&#10;描述已自动生成">
            <a:extLst>
              <a:ext uri="{FF2B5EF4-FFF2-40B4-BE49-F238E27FC236}">
                <a16:creationId xmlns:a16="http://schemas.microsoft.com/office/drawing/2014/main" id="{BFF3A741-1D88-A482-D5A3-EAF6ACCDC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9735" y="353168"/>
            <a:ext cx="5548695" cy="6332640"/>
          </a:xfrm>
          <a:prstGeom prst="rect">
            <a:avLst/>
          </a:prstGeom>
        </p:spPr>
      </p:pic>
      <p:grpSp>
        <p:nvGrpSpPr>
          <p:cNvPr id="21" name="组合 20">
            <a:extLst>
              <a:ext uri="{FF2B5EF4-FFF2-40B4-BE49-F238E27FC236}">
                <a16:creationId xmlns:a16="http://schemas.microsoft.com/office/drawing/2014/main" id="{A819F0BA-C2C2-98A6-5002-69FC74DA818A}"/>
              </a:ext>
            </a:extLst>
          </p:cNvPr>
          <p:cNvGrpSpPr/>
          <p:nvPr/>
        </p:nvGrpSpPr>
        <p:grpSpPr>
          <a:xfrm>
            <a:off x="3439178" y="53438"/>
            <a:ext cx="7200900" cy="6604000"/>
            <a:chOff x="3439178" y="53438"/>
            <a:chExt cx="7200900" cy="6604000"/>
          </a:xfrm>
        </p:grpSpPr>
        <p:pic>
          <p:nvPicPr>
            <p:cNvPr id="20" name="图片 19">
              <a:extLst>
                <a:ext uri="{FF2B5EF4-FFF2-40B4-BE49-F238E27FC236}">
                  <a16:creationId xmlns:a16="http://schemas.microsoft.com/office/drawing/2014/main" id="{C84BD770-FFC8-861D-7282-0BD3EEFB956D}"/>
                </a:ext>
              </a:extLst>
            </p:cNvPr>
            <p:cNvPicPr>
              <a:picLocks noChangeAspect="1"/>
            </p:cNvPicPr>
            <p:nvPr/>
          </p:nvPicPr>
          <p:blipFill>
            <a:blip r:embed="rId6"/>
            <a:stretch>
              <a:fillRect/>
            </a:stretch>
          </p:blipFill>
          <p:spPr>
            <a:xfrm>
              <a:off x="3439178" y="53438"/>
              <a:ext cx="7200900" cy="6604000"/>
            </a:xfrm>
            <a:prstGeom prst="rect">
              <a:avLst/>
            </a:prstGeom>
          </p:spPr>
        </p:pic>
        <p:sp>
          <p:nvSpPr>
            <p:cNvPr id="19" name="矩形 18">
              <a:extLst>
                <a:ext uri="{FF2B5EF4-FFF2-40B4-BE49-F238E27FC236}">
                  <a16:creationId xmlns:a16="http://schemas.microsoft.com/office/drawing/2014/main" id="{F792BA6F-7D91-2F31-0577-440D2C47A988}"/>
                </a:ext>
              </a:extLst>
            </p:cNvPr>
            <p:cNvSpPr/>
            <p:nvPr/>
          </p:nvSpPr>
          <p:spPr>
            <a:xfrm>
              <a:off x="5469427" y="2961837"/>
              <a:ext cx="2954655"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rPr>
                <a:t>特殊节区</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952948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9A63FAC-5116-CA7D-069A-34C0FF6D07C5}"/>
              </a:ext>
            </a:extLst>
          </p:cNvPr>
          <p:cNvPicPr>
            <a:picLocks noChangeAspect="1"/>
          </p:cNvPicPr>
          <p:nvPr/>
        </p:nvPicPr>
        <p:blipFill>
          <a:blip r:embed="rId4"/>
          <a:stretch>
            <a:fillRect/>
          </a:stretch>
        </p:blipFill>
        <p:spPr>
          <a:xfrm>
            <a:off x="679202" y="1555940"/>
            <a:ext cx="7772400" cy="3176862"/>
          </a:xfrm>
          <a:prstGeom prst="rect">
            <a:avLst/>
          </a:prstGeom>
        </p:spPr>
      </p:pic>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4" name="组合 13">
            <a:extLst>
              <a:ext uri="{FF2B5EF4-FFF2-40B4-BE49-F238E27FC236}">
                <a16:creationId xmlns:a16="http://schemas.microsoft.com/office/drawing/2014/main" id="{48572B90-D152-2F0B-0AD4-BE2B0D028D8C}"/>
              </a:ext>
            </a:extLst>
          </p:cNvPr>
          <p:cNvGrpSpPr/>
          <p:nvPr/>
        </p:nvGrpSpPr>
        <p:grpSpPr>
          <a:xfrm>
            <a:off x="3302329" y="2695435"/>
            <a:ext cx="7972743" cy="3381060"/>
            <a:chOff x="3302329" y="2695435"/>
            <a:chExt cx="7972743" cy="3381060"/>
          </a:xfrm>
        </p:grpSpPr>
        <p:pic>
          <p:nvPicPr>
            <p:cNvPr id="12" name="图片 11">
              <a:extLst>
                <a:ext uri="{FF2B5EF4-FFF2-40B4-BE49-F238E27FC236}">
                  <a16:creationId xmlns:a16="http://schemas.microsoft.com/office/drawing/2014/main" id="{98B7D4F9-22ED-E6E3-0B98-E6930A5F9D93}"/>
                </a:ext>
              </a:extLst>
            </p:cNvPr>
            <p:cNvPicPr>
              <a:picLocks noChangeAspect="1"/>
            </p:cNvPicPr>
            <p:nvPr/>
          </p:nvPicPr>
          <p:blipFill>
            <a:blip r:embed="rId5"/>
            <a:stretch>
              <a:fillRect/>
            </a:stretch>
          </p:blipFill>
          <p:spPr>
            <a:xfrm>
              <a:off x="3302329" y="3144371"/>
              <a:ext cx="7972743" cy="2932124"/>
            </a:xfrm>
            <a:prstGeom prst="rect">
              <a:avLst/>
            </a:prstGeom>
          </p:spPr>
        </p:pic>
        <p:sp>
          <p:nvSpPr>
            <p:cNvPr id="13" name="文本框 12">
              <a:extLst>
                <a:ext uri="{FF2B5EF4-FFF2-40B4-BE49-F238E27FC236}">
                  <a16:creationId xmlns:a16="http://schemas.microsoft.com/office/drawing/2014/main" id="{787B2B93-5857-2430-0CB0-387AF157BA6E}"/>
                </a:ext>
              </a:extLst>
            </p:cNvPr>
            <p:cNvSpPr txBox="1"/>
            <p:nvPr/>
          </p:nvSpPr>
          <p:spPr>
            <a:xfrm>
              <a:off x="8756434" y="2695435"/>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70861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EE58D7C-391C-E347-0232-4CA6F82DD38A}"/>
              </a:ext>
            </a:extLst>
          </p:cNvPr>
          <p:cNvPicPr>
            <a:picLocks noChangeAspect="1"/>
          </p:cNvPicPr>
          <p:nvPr/>
        </p:nvPicPr>
        <p:blipFill>
          <a:blip r:embed="rId4"/>
          <a:stretch>
            <a:fillRect/>
          </a:stretch>
        </p:blipFill>
        <p:spPr>
          <a:xfrm>
            <a:off x="2562681" y="1185789"/>
            <a:ext cx="7053942" cy="4820932"/>
          </a:xfrm>
          <a:prstGeom prst="rect">
            <a:avLst/>
          </a:prstGeom>
        </p:spPr>
      </p:pic>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–S</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
        <p:nvSpPr>
          <p:cNvPr id="5" name="文本框 4">
            <a:extLst>
              <a:ext uri="{FF2B5EF4-FFF2-40B4-BE49-F238E27FC236}">
                <a16:creationId xmlns:a16="http://schemas.microsoft.com/office/drawing/2014/main" id="{DFB27230-F9AC-4B9C-CE38-EA9F3E0E52D7}"/>
              </a:ext>
            </a:extLst>
          </p:cNvPr>
          <p:cNvSpPr txBox="1"/>
          <p:nvPr/>
        </p:nvSpPr>
        <p:spPr>
          <a:xfrm>
            <a:off x="100204" y="5181222"/>
            <a:ext cx="1107996" cy="369332"/>
          </a:xfrm>
          <a:prstGeom prst="rect">
            <a:avLst/>
          </a:prstGeom>
          <a:noFill/>
        </p:spPr>
        <p:txBody>
          <a:bodyPr wrap="none" rtlCol="0">
            <a:spAutoFit/>
          </a:bodyPr>
          <a:lstStyle/>
          <a:p>
            <a:r>
              <a:rPr kumimoji="1" lang="zh-CN" altLang="en-US" dirty="0">
                <a:hlinkClick r:id="rId5" action="ppaction://hlinksldjump"/>
              </a:rPr>
              <a:t>样例解析</a:t>
            </a:r>
            <a:endParaRPr kumimoji="1" lang="zh-CN" altLang="en-US" dirty="0"/>
          </a:p>
        </p:txBody>
      </p:sp>
    </p:spTree>
    <p:custDataLst>
      <p:tags r:id="rId2"/>
    </p:custDataLst>
    <p:extLst>
      <p:ext uri="{BB962C8B-B14F-4D97-AF65-F5344CB8AC3E}">
        <p14:creationId xmlns:p14="http://schemas.microsoft.com/office/powerpoint/2010/main" val="20994922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-3</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099473" cy="2215991"/>
          </a:xfrm>
          <a:prstGeom prst="rect">
            <a:avLst/>
          </a:prstGeom>
          <a:noFill/>
        </p:spPr>
        <p:txBody>
          <a:bodyPr wrap="none" rtlCol="0">
            <a:spAutoFit/>
          </a:bodyPr>
          <a:lstStyle/>
          <a:p>
            <a:r>
              <a:rPr lang="en-US" altLang="zh-CN" sz="13800" b="1" dirty="0">
                <a:solidFill>
                  <a:schemeClr val="accent5"/>
                </a:solidFill>
              </a:rPr>
              <a:t>ELF -l</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段表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-l</a:t>
            </a:r>
            <a:r>
              <a:rPr lang="zh-CN" altLang="en-US" dirty="0"/>
              <a:t>选项的实现方法</a:t>
            </a:r>
            <a:endParaRPr lang="en-US" altLang="zh-CN" dirty="0"/>
          </a:p>
        </p:txBody>
      </p:sp>
    </p:spTree>
    <p:extLst>
      <p:ext uri="{BB962C8B-B14F-4D97-AF65-F5344CB8AC3E}">
        <p14:creationId xmlns:p14="http://schemas.microsoft.com/office/powerpoint/2010/main" val="3805403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BF2E12-0AF9-445A-AE5D-CED67CA80582}"/>
              </a:ext>
            </a:extLst>
          </p:cNvPr>
          <p:cNvGrpSpPr/>
          <p:nvPr/>
        </p:nvGrpSpPr>
        <p:grpSpPr>
          <a:xfrm>
            <a:off x="660400" y="1146758"/>
            <a:ext cx="10858500" cy="4049012"/>
            <a:chOff x="660400" y="1146758"/>
            <a:chExt cx="10858500" cy="4049012"/>
          </a:xfrm>
        </p:grpSpPr>
        <p:sp>
          <p:nvSpPr>
            <p:cNvPr id="5" name="文本框 4">
              <a:extLst>
                <a:ext uri="{FF2B5EF4-FFF2-40B4-BE49-F238E27FC236}">
                  <a16:creationId xmlns:a16="http://schemas.microsoft.com/office/drawing/2014/main" id="{8C8BADE1-E4FF-4D0F-9583-524859B9DC48}"/>
                </a:ext>
              </a:extLst>
            </p:cNvPr>
            <p:cNvSpPr txBox="1"/>
            <p:nvPr/>
          </p:nvSpPr>
          <p:spPr>
            <a:xfrm>
              <a:off x="660400" y="4481629"/>
              <a:ext cx="2295525" cy="362343"/>
            </a:xfrm>
            <a:prstGeom prst="rect">
              <a:avLst/>
            </a:prstGeom>
            <a:noFill/>
          </p:spPr>
          <p:txBody>
            <a:bodyPr wrap="square" rtlCol="0">
              <a:spAutoFit/>
            </a:bodyPr>
            <a:lstStyle/>
            <a:p>
              <a:pPr algn="ctr">
                <a:lnSpc>
                  <a:spcPct val="120000"/>
                </a:lnSpc>
              </a:pPr>
              <a:r>
                <a:rPr lang="zh-CN" altLang="en-US" sz="1600" b="1" dirty="0"/>
                <a:t>任务概述</a:t>
              </a:r>
              <a:endParaRPr lang="en-US" altLang="zh-CN" sz="1600" b="1" dirty="0"/>
            </a:p>
          </p:txBody>
        </p:sp>
        <p:sp>
          <p:nvSpPr>
            <p:cNvPr id="6" name="文本框 5">
              <a:extLst>
                <a:ext uri="{FF2B5EF4-FFF2-40B4-BE49-F238E27FC236}">
                  <a16:creationId xmlns:a16="http://schemas.microsoft.com/office/drawing/2014/main" id="{53E2811D-EC9C-411C-A7B1-A58A0C4D5744}"/>
                </a:ext>
              </a:extLst>
            </p:cNvPr>
            <p:cNvSpPr txBox="1"/>
            <p:nvPr/>
          </p:nvSpPr>
          <p:spPr>
            <a:xfrm>
              <a:off x="66040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Overview of tasks</a:t>
              </a:r>
            </a:p>
          </p:txBody>
        </p:sp>
        <p:sp>
          <p:nvSpPr>
            <p:cNvPr id="7" name="文本框 6">
              <a:extLst>
                <a:ext uri="{FF2B5EF4-FFF2-40B4-BE49-F238E27FC236}">
                  <a16:creationId xmlns:a16="http://schemas.microsoft.com/office/drawing/2014/main" id="{8255ACC1-2682-4C93-ABD0-D7DB66AF3300}"/>
                </a:ext>
              </a:extLst>
            </p:cNvPr>
            <p:cNvSpPr txBox="1"/>
            <p:nvPr/>
          </p:nvSpPr>
          <p:spPr>
            <a:xfrm>
              <a:off x="1401640" y="2833012"/>
              <a:ext cx="813043" cy="769441"/>
            </a:xfrm>
            <a:prstGeom prst="rect">
              <a:avLst/>
            </a:prstGeom>
            <a:noFill/>
          </p:spPr>
          <p:txBody>
            <a:bodyPr wrap="none" rtlCol="0">
              <a:spAutoFit/>
            </a:bodyPr>
            <a:lstStyle/>
            <a:p>
              <a:pPr algn="ctr"/>
              <a:r>
                <a:rPr lang="en-US" altLang="zh-CN" sz="4400" b="1" dirty="0">
                  <a:solidFill>
                    <a:schemeClr val="accent1">
                      <a:alpha val="20000"/>
                    </a:schemeClr>
                  </a:solidFill>
                </a:rPr>
                <a:t>01</a:t>
              </a:r>
              <a:endParaRPr lang="zh-CN" altLang="en-US" sz="4400" b="1" dirty="0">
                <a:solidFill>
                  <a:schemeClr val="accent1">
                    <a:alpha val="20000"/>
                  </a:schemeClr>
                </a:solidFill>
              </a:endParaRPr>
            </a:p>
          </p:txBody>
        </p:sp>
        <p:sp>
          <p:nvSpPr>
            <p:cNvPr id="8" name="矩形 7">
              <a:extLst>
                <a:ext uri="{FF2B5EF4-FFF2-40B4-BE49-F238E27FC236}">
                  <a16:creationId xmlns:a16="http://schemas.microsoft.com/office/drawing/2014/main" id="{F80D0577-29B3-454F-946D-BF6051AC6AF6}"/>
                </a:ext>
              </a:extLst>
            </p:cNvPr>
            <p:cNvSpPr/>
            <p:nvPr/>
          </p:nvSpPr>
          <p:spPr>
            <a:xfrm>
              <a:off x="1256242" y="3536762"/>
              <a:ext cx="1103841" cy="792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9" name="矩形 8">
              <a:extLst>
                <a:ext uri="{FF2B5EF4-FFF2-40B4-BE49-F238E27FC236}">
                  <a16:creationId xmlns:a16="http://schemas.microsoft.com/office/drawing/2014/main" id="{B4193023-674B-4737-B712-D5FEFD884F0C}"/>
                </a:ext>
              </a:extLst>
            </p:cNvPr>
            <p:cNvSpPr/>
            <p:nvPr/>
          </p:nvSpPr>
          <p:spPr>
            <a:xfrm>
              <a:off x="4110567" y="3536762"/>
              <a:ext cx="1103841" cy="79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0" name="文本框 9">
              <a:extLst>
                <a:ext uri="{FF2B5EF4-FFF2-40B4-BE49-F238E27FC236}">
                  <a16:creationId xmlns:a16="http://schemas.microsoft.com/office/drawing/2014/main" id="{9A3BC6B1-99EC-4E96-B389-0427C9117BA4}"/>
                </a:ext>
              </a:extLst>
            </p:cNvPr>
            <p:cNvSpPr txBox="1"/>
            <p:nvPr/>
          </p:nvSpPr>
          <p:spPr>
            <a:xfrm>
              <a:off x="3514725" y="4481629"/>
              <a:ext cx="2295525" cy="362343"/>
            </a:xfrm>
            <a:prstGeom prst="rect">
              <a:avLst/>
            </a:prstGeom>
            <a:noFill/>
          </p:spPr>
          <p:txBody>
            <a:bodyPr wrap="square" rtlCol="0">
              <a:spAutoFit/>
            </a:bodyPr>
            <a:lstStyle/>
            <a:p>
              <a:pPr algn="ctr">
                <a:lnSpc>
                  <a:spcPct val="120000"/>
                </a:lnSpc>
              </a:pPr>
              <a:r>
                <a:rPr lang="zh-CN" altLang="en-US" sz="1600" b="1" dirty="0"/>
                <a:t>选项剖析</a:t>
              </a:r>
              <a:endParaRPr lang="en-US" altLang="zh-CN" sz="1600" b="1" dirty="0"/>
            </a:p>
          </p:txBody>
        </p:sp>
        <p:sp>
          <p:nvSpPr>
            <p:cNvPr id="11" name="文本框 10">
              <a:extLst>
                <a:ext uri="{FF2B5EF4-FFF2-40B4-BE49-F238E27FC236}">
                  <a16:creationId xmlns:a16="http://schemas.microsoft.com/office/drawing/2014/main" id="{41B58AEC-EC9D-4DFE-9589-7E1932CAD7D3}"/>
                </a:ext>
              </a:extLst>
            </p:cNvPr>
            <p:cNvSpPr txBox="1"/>
            <p:nvPr/>
          </p:nvSpPr>
          <p:spPr>
            <a:xfrm>
              <a:off x="351472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Analysis of options</a:t>
              </a:r>
            </a:p>
          </p:txBody>
        </p:sp>
        <p:sp>
          <p:nvSpPr>
            <p:cNvPr id="12" name="文本框 11">
              <a:extLst>
                <a:ext uri="{FF2B5EF4-FFF2-40B4-BE49-F238E27FC236}">
                  <a16:creationId xmlns:a16="http://schemas.microsoft.com/office/drawing/2014/main" id="{8DEC8187-4AE7-4739-8271-80A578349804}"/>
                </a:ext>
              </a:extLst>
            </p:cNvPr>
            <p:cNvSpPr txBox="1"/>
            <p:nvPr/>
          </p:nvSpPr>
          <p:spPr>
            <a:xfrm>
              <a:off x="4255965" y="2833012"/>
              <a:ext cx="813043" cy="769441"/>
            </a:xfrm>
            <a:prstGeom prst="rect">
              <a:avLst/>
            </a:prstGeom>
            <a:noFill/>
          </p:spPr>
          <p:txBody>
            <a:bodyPr wrap="none" rtlCol="0">
              <a:spAutoFit/>
            </a:bodyPr>
            <a:lstStyle/>
            <a:p>
              <a:pPr algn="ctr"/>
              <a:r>
                <a:rPr lang="en-US" altLang="zh-CN" sz="4400" b="1">
                  <a:solidFill>
                    <a:schemeClr val="accent2">
                      <a:alpha val="20000"/>
                    </a:schemeClr>
                  </a:solidFill>
                </a:rPr>
                <a:t>02</a:t>
              </a:r>
              <a:endParaRPr lang="zh-CN" altLang="en-US" sz="4400" b="1" dirty="0">
                <a:solidFill>
                  <a:schemeClr val="accent2">
                    <a:alpha val="20000"/>
                  </a:schemeClr>
                </a:solidFill>
              </a:endParaRPr>
            </a:p>
          </p:txBody>
        </p:sp>
        <p:sp>
          <p:nvSpPr>
            <p:cNvPr id="13" name="矩形 12">
              <a:extLst>
                <a:ext uri="{FF2B5EF4-FFF2-40B4-BE49-F238E27FC236}">
                  <a16:creationId xmlns:a16="http://schemas.microsoft.com/office/drawing/2014/main" id="{939ECA63-3374-440C-88BA-80E279C1AB33}"/>
                </a:ext>
              </a:extLst>
            </p:cNvPr>
            <p:cNvSpPr/>
            <p:nvPr/>
          </p:nvSpPr>
          <p:spPr>
            <a:xfrm>
              <a:off x="6964892" y="3536762"/>
              <a:ext cx="1103841" cy="7920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4" name="文本框 13">
              <a:extLst>
                <a:ext uri="{FF2B5EF4-FFF2-40B4-BE49-F238E27FC236}">
                  <a16:creationId xmlns:a16="http://schemas.microsoft.com/office/drawing/2014/main" id="{53630F11-20DA-4B95-AA6C-2F91AB74F7AC}"/>
                </a:ext>
              </a:extLst>
            </p:cNvPr>
            <p:cNvSpPr txBox="1"/>
            <p:nvPr/>
          </p:nvSpPr>
          <p:spPr>
            <a:xfrm>
              <a:off x="6369050" y="4481629"/>
              <a:ext cx="2295525" cy="362343"/>
            </a:xfrm>
            <a:prstGeom prst="rect">
              <a:avLst/>
            </a:prstGeom>
            <a:noFill/>
          </p:spPr>
          <p:txBody>
            <a:bodyPr wrap="square" rtlCol="0">
              <a:spAutoFit/>
            </a:bodyPr>
            <a:lstStyle/>
            <a:p>
              <a:pPr algn="ctr">
                <a:lnSpc>
                  <a:spcPct val="120000"/>
                </a:lnSpc>
              </a:pPr>
              <a:r>
                <a:rPr lang="zh-CN" altLang="en-US" sz="1600" b="1" dirty="0"/>
                <a:t>样例讲解</a:t>
              </a:r>
              <a:endParaRPr lang="en-US" altLang="zh-CN" sz="1600" b="1" dirty="0"/>
            </a:p>
          </p:txBody>
        </p:sp>
        <p:sp>
          <p:nvSpPr>
            <p:cNvPr id="15" name="文本框 14">
              <a:extLst>
                <a:ext uri="{FF2B5EF4-FFF2-40B4-BE49-F238E27FC236}">
                  <a16:creationId xmlns:a16="http://schemas.microsoft.com/office/drawing/2014/main" id="{F9CF748F-1481-49D4-9F5E-3007BB64BB1E}"/>
                </a:ext>
              </a:extLst>
            </p:cNvPr>
            <p:cNvSpPr txBox="1"/>
            <p:nvPr/>
          </p:nvSpPr>
          <p:spPr>
            <a:xfrm>
              <a:off x="636905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Explanation of sample</a:t>
              </a:r>
            </a:p>
          </p:txBody>
        </p:sp>
        <p:sp>
          <p:nvSpPr>
            <p:cNvPr id="16" name="文本框 15">
              <a:extLst>
                <a:ext uri="{FF2B5EF4-FFF2-40B4-BE49-F238E27FC236}">
                  <a16:creationId xmlns:a16="http://schemas.microsoft.com/office/drawing/2014/main" id="{ADA11A0A-92E5-46DB-9868-0115DC7BC038}"/>
                </a:ext>
              </a:extLst>
            </p:cNvPr>
            <p:cNvSpPr txBox="1"/>
            <p:nvPr/>
          </p:nvSpPr>
          <p:spPr>
            <a:xfrm>
              <a:off x="7110290" y="2833012"/>
              <a:ext cx="813043" cy="769441"/>
            </a:xfrm>
            <a:prstGeom prst="rect">
              <a:avLst/>
            </a:prstGeom>
            <a:noFill/>
          </p:spPr>
          <p:txBody>
            <a:bodyPr wrap="none" rtlCol="0">
              <a:spAutoFit/>
            </a:bodyPr>
            <a:lstStyle/>
            <a:p>
              <a:pPr algn="ctr"/>
              <a:r>
                <a:rPr lang="en-US" altLang="zh-CN" sz="4400" b="1">
                  <a:solidFill>
                    <a:schemeClr val="accent3">
                      <a:alpha val="20000"/>
                    </a:schemeClr>
                  </a:solidFill>
                </a:rPr>
                <a:t>03</a:t>
              </a:r>
              <a:endParaRPr lang="zh-CN" altLang="en-US" sz="4400" b="1" dirty="0">
                <a:solidFill>
                  <a:schemeClr val="accent3">
                    <a:alpha val="20000"/>
                  </a:schemeClr>
                </a:solidFill>
              </a:endParaRPr>
            </a:p>
          </p:txBody>
        </p:sp>
        <p:sp>
          <p:nvSpPr>
            <p:cNvPr id="17" name="矩形 16">
              <a:extLst>
                <a:ext uri="{FF2B5EF4-FFF2-40B4-BE49-F238E27FC236}">
                  <a16:creationId xmlns:a16="http://schemas.microsoft.com/office/drawing/2014/main" id="{5346A90A-3549-4073-A2B4-47ADD7039619}"/>
                </a:ext>
              </a:extLst>
            </p:cNvPr>
            <p:cNvSpPr/>
            <p:nvPr/>
          </p:nvSpPr>
          <p:spPr>
            <a:xfrm>
              <a:off x="9819217" y="3536762"/>
              <a:ext cx="1103841" cy="79200"/>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8" name="文本框 17">
              <a:extLst>
                <a:ext uri="{FF2B5EF4-FFF2-40B4-BE49-F238E27FC236}">
                  <a16:creationId xmlns:a16="http://schemas.microsoft.com/office/drawing/2014/main" id="{DF054F8A-842C-4316-8C64-3D3744E72157}"/>
                </a:ext>
              </a:extLst>
            </p:cNvPr>
            <p:cNvSpPr txBox="1"/>
            <p:nvPr/>
          </p:nvSpPr>
          <p:spPr>
            <a:xfrm>
              <a:off x="9223375" y="4481629"/>
              <a:ext cx="2295525" cy="362343"/>
            </a:xfrm>
            <a:prstGeom prst="rect">
              <a:avLst/>
            </a:prstGeom>
            <a:noFill/>
          </p:spPr>
          <p:txBody>
            <a:bodyPr wrap="square" rtlCol="0">
              <a:spAutoFit/>
            </a:bodyPr>
            <a:lstStyle/>
            <a:p>
              <a:pPr algn="ctr">
                <a:lnSpc>
                  <a:spcPct val="120000"/>
                </a:lnSpc>
              </a:pPr>
              <a:r>
                <a:rPr lang="zh-CN" altLang="en-US" sz="1600" b="1" dirty="0"/>
                <a:t>总结收获</a:t>
              </a:r>
              <a:endParaRPr lang="en-US" altLang="zh-CN" sz="1600" b="1" dirty="0"/>
            </a:p>
          </p:txBody>
        </p:sp>
        <p:sp>
          <p:nvSpPr>
            <p:cNvPr id="19" name="文本框 18">
              <a:extLst>
                <a:ext uri="{FF2B5EF4-FFF2-40B4-BE49-F238E27FC236}">
                  <a16:creationId xmlns:a16="http://schemas.microsoft.com/office/drawing/2014/main" id="{3066F603-6CAB-4A91-A991-864092F699D9}"/>
                </a:ext>
              </a:extLst>
            </p:cNvPr>
            <p:cNvSpPr txBox="1"/>
            <p:nvPr/>
          </p:nvSpPr>
          <p:spPr>
            <a:xfrm>
              <a:off x="922337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Summary</a:t>
              </a:r>
            </a:p>
          </p:txBody>
        </p:sp>
        <p:sp>
          <p:nvSpPr>
            <p:cNvPr id="20" name="文本框 19">
              <a:extLst>
                <a:ext uri="{FF2B5EF4-FFF2-40B4-BE49-F238E27FC236}">
                  <a16:creationId xmlns:a16="http://schemas.microsoft.com/office/drawing/2014/main" id="{49632BFC-7A02-4C28-B6D2-0159A6FE0B81}"/>
                </a:ext>
              </a:extLst>
            </p:cNvPr>
            <p:cNvSpPr txBox="1"/>
            <p:nvPr/>
          </p:nvSpPr>
          <p:spPr>
            <a:xfrm>
              <a:off x="9964615" y="2833012"/>
              <a:ext cx="813043" cy="769441"/>
            </a:xfrm>
            <a:prstGeom prst="rect">
              <a:avLst/>
            </a:prstGeom>
            <a:noFill/>
          </p:spPr>
          <p:txBody>
            <a:bodyPr wrap="none" rtlCol="0">
              <a:spAutoFit/>
            </a:bodyPr>
            <a:lstStyle/>
            <a:p>
              <a:pPr algn="ctr"/>
              <a:r>
                <a:rPr lang="en-US" altLang="zh-CN" sz="4400" b="1">
                  <a:solidFill>
                    <a:schemeClr val="accent4">
                      <a:alpha val="20000"/>
                    </a:schemeClr>
                  </a:solidFill>
                </a:rPr>
                <a:t>04</a:t>
              </a:r>
              <a:endParaRPr lang="zh-CN" altLang="en-US" sz="4400" b="1" dirty="0">
                <a:solidFill>
                  <a:schemeClr val="accent4">
                    <a:alpha val="20000"/>
                  </a:schemeClr>
                </a:solidFill>
              </a:endParaRPr>
            </a:p>
          </p:txBody>
        </p:sp>
        <p:sp>
          <p:nvSpPr>
            <p:cNvPr id="21" name="文本框 20">
              <a:extLst>
                <a:ext uri="{FF2B5EF4-FFF2-40B4-BE49-F238E27FC236}">
                  <a16:creationId xmlns:a16="http://schemas.microsoft.com/office/drawing/2014/main" id="{16972FE9-B21A-4D24-AAB2-77B5B119B5C9}"/>
                </a:ext>
              </a:extLst>
            </p:cNvPr>
            <p:cNvSpPr txBox="1"/>
            <p:nvPr/>
          </p:nvSpPr>
          <p:spPr>
            <a:xfrm>
              <a:off x="5586950" y="1146758"/>
              <a:ext cx="1005403" cy="584775"/>
            </a:xfrm>
            <a:prstGeom prst="rect">
              <a:avLst/>
            </a:prstGeom>
            <a:noFill/>
          </p:spPr>
          <p:txBody>
            <a:bodyPr wrap="none" rtlCol="0">
              <a:spAutoFit/>
            </a:bodyPr>
            <a:lstStyle/>
            <a:p>
              <a:pPr algn="ctr"/>
              <a:r>
                <a:rPr lang="zh-CN" altLang="en-US" sz="3200" b="1" dirty="0"/>
                <a:t>目录</a:t>
              </a:r>
            </a:p>
          </p:txBody>
        </p:sp>
        <p:sp>
          <p:nvSpPr>
            <p:cNvPr id="22" name="矩形 21">
              <a:extLst>
                <a:ext uri="{FF2B5EF4-FFF2-40B4-BE49-F238E27FC236}">
                  <a16:creationId xmlns:a16="http://schemas.microsoft.com/office/drawing/2014/main" id="{FE46DEAA-3858-4FAE-8BB4-6FF2601B1647}"/>
                </a:ext>
              </a:extLst>
            </p:cNvPr>
            <p:cNvSpPr/>
            <p:nvPr/>
          </p:nvSpPr>
          <p:spPr>
            <a:xfrm>
              <a:off x="1751694" y="4076701"/>
              <a:ext cx="112938"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3" name="矩形 22">
              <a:extLst>
                <a:ext uri="{FF2B5EF4-FFF2-40B4-BE49-F238E27FC236}">
                  <a16:creationId xmlns:a16="http://schemas.microsoft.com/office/drawing/2014/main" id="{43959509-4669-474A-BCB5-48A0BBABCE68}"/>
                </a:ext>
              </a:extLst>
            </p:cNvPr>
            <p:cNvSpPr/>
            <p:nvPr/>
          </p:nvSpPr>
          <p:spPr>
            <a:xfrm>
              <a:off x="4606018" y="4076701"/>
              <a:ext cx="112938" cy="112936"/>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4" name="矩形 23">
              <a:extLst>
                <a:ext uri="{FF2B5EF4-FFF2-40B4-BE49-F238E27FC236}">
                  <a16:creationId xmlns:a16="http://schemas.microsoft.com/office/drawing/2014/main" id="{DEA26DAC-4929-46B2-B0A4-59161F871D69}"/>
                </a:ext>
              </a:extLst>
            </p:cNvPr>
            <p:cNvSpPr/>
            <p:nvPr/>
          </p:nvSpPr>
          <p:spPr>
            <a:xfrm>
              <a:off x="7460343" y="4076701"/>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5" name="矩形 24">
              <a:extLst>
                <a:ext uri="{FF2B5EF4-FFF2-40B4-BE49-F238E27FC236}">
                  <a16:creationId xmlns:a16="http://schemas.microsoft.com/office/drawing/2014/main" id="{5EF899A4-7D9B-45AB-AA21-41EB3D4B7870}"/>
                </a:ext>
              </a:extLst>
            </p:cNvPr>
            <p:cNvSpPr/>
            <p:nvPr/>
          </p:nvSpPr>
          <p:spPr>
            <a:xfrm>
              <a:off x="10314668" y="4076701"/>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sp>
        <p:nvSpPr>
          <p:cNvPr id="2" name="文本框 1">
            <a:extLst>
              <a:ext uri="{FF2B5EF4-FFF2-40B4-BE49-F238E27FC236}">
                <a16:creationId xmlns:a16="http://schemas.microsoft.com/office/drawing/2014/main" id="{73FAB29E-B9C6-EDC1-23B2-880E87725777}"/>
              </a:ext>
            </a:extLst>
          </p:cNvPr>
          <p:cNvSpPr txBox="1"/>
          <p:nvPr/>
        </p:nvSpPr>
        <p:spPr>
          <a:xfrm>
            <a:off x="760021" y="593766"/>
            <a:ext cx="4570482" cy="369332"/>
          </a:xfrm>
          <a:prstGeom prst="rect">
            <a:avLst/>
          </a:prstGeom>
          <a:noFill/>
        </p:spPr>
        <p:txBody>
          <a:bodyPr wrap="none" rtlCol="0">
            <a:spAutoFit/>
          </a:bodyPr>
          <a:lstStyle/>
          <a:p>
            <a:r>
              <a:rPr kumimoji="1" lang="zh-CN" altLang="en-US" dirty="0"/>
              <a:t>注：你们只需要些选项剖析和样例讲解部分</a:t>
            </a:r>
          </a:p>
        </p:txBody>
      </p:sp>
    </p:spTree>
    <p:custDataLst>
      <p:tags r:id="rId2"/>
    </p:custDataLst>
    <p:extLst>
      <p:ext uri="{BB962C8B-B14F-4D97-AF65-F5344CB8AC3E}">
        <p14:creationId xmlns:p14="http://schemas.microsoft.com/office/powerpoint/2010/main" val="2954606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60402" y="1313695"/>
            <a:ext cx="8151089" cy="1477328"/>
          </a:xfrm>
          <a:prstGeom prst="rect">
            <a:avLst/>
          </a:prstGeom>
          <a:noFill/>
        </p:spPr>
        <p:txBody>
          <a:bodyPr wrap="square">
            <a:spAutoFit/>
          </a:bodyPr>
          <a:lstStyle/>
          <a:p>
            <a:r>
              <a:rPr lang="en" altLang="zh-CN" dirty="0"/>
              <a:t>ELF </a:t>
            </a:r>
            <a:r>
              <a:rPr lang="zh-CN" altLang="en-US" dirty="0"/>
              <a:t>程序头是对二进制文件中段的描述，是程序装载必须的一部分。</a:t>
            </a:r>
          </a:p>
          <a:p>
            <a:r>
              <a:rPr lang="zh-CN" altLang="en-US" dirty="0"/>
              <a:t>段（</a:t>
            </a:r>
            <a:r>
              <a:rPr lang="en" altLang="zh-CN" dirty="0"/>
              <a:t>segment) </a:t>
            </a:r>
            <a:r>
              <a:rPr lang="zh-CN" altLang="en-US" dirty="0"/>
              <a:t>是在内核装载时被解析的。</a:t>
            </a:r>
          </a:p>
          <a:p>
            <a:r>
              <a:rPr lang="en-US" altLang="zh-CN" dirty="0"/>
              <a:t>- </a:t>
            </a:r>
            <a:r>
              <a:rPr lang="zh-CN" altLang="en-US" dirty="0"/>
              <a:t>主要作用就是描述磁盘上可执行文件的内存布局以及如何映射到内存中。</a:t>
            </a:r>
          </a:p>
          <a:p>
            <a:r>
              <a:rPr lang="en-US" altLang="zh-CN" dirty="0"/>
              <a:t>- </a:t>
            </a:r>
            <a:r>
              <a:rPr lang="zh-CN" altLang="en-US" dirty="0"/>
              <a:t>可以通过引用原始的</a:t>
            </a:r>
            <a:r>
              <a:rPr lang="en" altLang="zh-CN" dirty="0"/>
              <a:t>ELF</a:t>
            </a:r>
            <a:r>
              <a:rPr lang="zh-CN" altLang="en-US" dirty="0"/>
              <a:t>头中名为： </a:t>
            </a:r>
            <a:r>
              <a:rPr lang="en" altLang="zh-CN" dirty="0" err="1"/>
              <a:t>e_phoff</a:t>
            </a:r>
            <a:r>
              <a:rPr lang="en" altLang="zh-CN" dirty="0"/>
              <a:t>(</a:t>
            </a:r>
            <a:r>
              <a:rPr lang="zh-CN" altLang="en-US" dirty="0"/>
              <a:t>程序头表的偏移量</a:t>
            </a:r>
            <a:r>
              <a:rPr lang="en-US" altLang="zh-CN" dirty="0"/>
              <a:t>)</a:t>
            </a:r>
            <a:r>
              <a:rPr lang="zh-CN" altLang="en-US" dirty="0"/>
              <a:t>的偏移量来得到程序头表。</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l</a:t>
            </a:r>
            <a:r>
              <a:rPr lang="zh-CN" altLang="en-US" dirty="0"/>
              <a:t>用于列出程序头信息，是</a:t>
            </a:r>
            <a:r>
              <a:rPr lang="en-US" altLang="zh-CN" dirty="0"/>
              <a:t>ELF</a:t>
            </a:r>
            <a:r>
              <a:rPr lang="zh-CN" altLang="en-US" dirty="0"/>
              <a:t>执行视图的任务，其具体作用</a:t>
            </a:r>
          </a:p>
        </p:txBody>
      </p:sp>
      <p:sp>
        <p:nvSpPr>
          <p:cNvPr id="5" name="文本框 4">
            <a:extLst>
              <a:ext uri="{FF2B5EF4-FFF2-40B4-BE49-F238E27FC236}">
                <a16:creationId xmlns:a16="http://schemas.microsoft.com/office/drawing/2014/main" id="{1941D5AC-F3B7-E5CA-2BAC-85A02D183DFB}"/>
              </a:ext>
            </a:extLst>
          </p:cNvPr>
          <p:cNvSpPr txBox="1"/>
          <p:nvPr/>
        </p:nvSpPr>
        <p:spPr>
          <a:xfrm>
            <a:off x="660401" y="3472677"/>
            <a:ext cx="8310903" cy="1477328"/>
          </a:xfrm>
          <a:prstGeom prst="rect">
            <a:avLst/>
          </a:prstGeom>
          <a:noFill/>
        </p:spPr>
        <p:txBody>
          <a:bodyPr wrap="square">
            <a:spAutoFit/>
          </a:bodyPr>
          <a:lstStyle/>
          <a:p>
            <a:pPr algn="l">
              <a:buFont typeface="+mj-lt"/>
              <a:buAutoNum type="arabicPeriod"/>
            </a:pPr>
            <a:r>
              <a:rPr lang="zh-CN" altLang="en-US" b="0" i="0" dirty="0">
                <a:effectLst/>
                <a:latin typeface="-apple-system"/>
              </a:rPr>
              <a:t>显示程序头表信息。程序头表描述</a:t>
            </a:r>
            <a:r>
              <a:rPr lang="en" altLang="zh-CN" b="0" i="0" dirty="0">
                <a:effectLst/>
                <a:latin typeface="-apple-system"/>
              </a:rPr>
              <a:t>ELF</a:t>
            </a:r>
            <a:r>
              <a:rPr lang="zh-CN" altLang="en-US" b="0" i="0" dirty="0">
                <a:effectLst/>
                <a:latin typeface="-apple-system"/>
              </a:rPr>
              <a:t>文件各个段</a:t>
            </a:r>
            <a:r>
              <a:rPr lang="en-US" altLang="zh-CN" b="0" i="0" dirty="0">
                <a:effectLst/>
                <a:latin typeface="-apple-system"/>
              </a:rPr>
              <a:t>(</a:t>
            </a:r>
            <a:r>
              <a:rPr lang="zh-CN" altLang="en-US" b="0" i="0" dirty="0">
                <a:effectLst/>
                <a:latin typeface="-apple-system"/>
              </a:rPr>
              <a:t>代码段、数据段等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显示节区头表信息。节区头表描述</a:t>
            </a:r>
            <a:r>
              <a:rPr lang="en" altLang="zh-CN" b="0" i="0" dirty="0">
                <a:effectLst/>
                <a:latin typeface="-apple-system"/>
              </a:rPr>
              <a:t>ELF</a:t>
            </a:r>
            <a:r>
              <a:rPr lang="zh-CN" altLang="en-US" b="0" i="0" dirty="0">
                <a:effectLst/>
                <a:latin typeface="-apple-system"/>
              </a:rPr>
              <a:t>文件各个节区</a:t>
            </a:r>
            <a:r>
              <a:rPr lang="en-US" altLang="zh-CN" b="0" i="0" dirty="0">
                <a:effectLst/>
                <a:latin typeface="-apple-system"/>
              </a:rPr>
              <a:t>(</a:t>
            </a:r>
            <a:r>
              <a:rPr lang="zh-CN" altLang="en-US" b="0" i="0" dirty="0">
                <a:effectLst/>
                <a:latin typeface="-apple-system"/>
              </a:rPr>
              <a:t>代码节、数据节等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帮助分析</a:t>
            </a:r>
            <a:r>
              <a:rPr lang="en" altLang="zh-CN" b="0" i="0" dirty="0">
                <a:effectLst/>
                <a:latin typeface="-apple-system"/>
              </a:rPr>
              <a:t>ELF</a:t>
            </a:r>
            <a:r>
              <a:rPr lang="zh-CN" altLang="en-US" b="0" i="0" dirty="0">
                <a:effectLst/>
                <a:latin typeface="-apple-system"/>
              </a:rPr>
              <a:t>文件 </a:t>
            </a:r>
            <a:r>
              <a:rPr lang="en" altLang="zh-CN" b="0" i="0" dirty="0">
                <a:effectLst/>
                <a:latin typeface="-apple-system"/>
              </a:rPr>
              <a:t>segments</a:t>
            </a:r>
            <a:r>
              <a:rPr lang="zh-CN" altLang="en-US" b="0" i="0" dirty="0">
                <a:effectLst/>
                <a:latin typeface="-apple-system"/>
              </a:rPr>
              <a:t>和</a:t>
            </a:r>
            <a:r>
              <a:rPr lang="en" altLang="zh-CN" b="0" i="0" dirty="0">
                <a:effectLst/>
                <a:latin typeface="-apple-system"/>
              </a:rPr>
              <a:t>sections</a:t>
            </a:r>
            <a:r>
              <a:rPr lang="zh-CN" altLang="en-US" b="0" i="0" dirty="0">
                <a:effectLst/>
                <a:latin typeface="-apple-system"/>
              </a:rPr>
              <a:t>的组织结构。</a:t>
            </a:r>
          </a:p>
        </p:txBody>
      </p:sp>
    </p:spTree>
    <p:custDataLst>
      <p:tags r:id="rId2"/>
    </p:custDataLst>
    <p:extLst>
      <p:ext uri="{BB962C8B-B14F-4D97-AF65-F5344CB8AC3E}">
        <p14:creationId xmlns:p14="http://schemas.microsoft.com/office/powerpoint/2010/main" val="188003676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63F13462-9A73-775B-D1B7-48A36139E210}"/>
              </a:ext>
            </a:extLst>
          </p:cNvPr>
          <p:cNvSpPr/>
          <p:nvPr/>
        </p:nvSpPr>
        <p:spPr>
          <a:xfrm>
            <a:off x="7781160" y="3753851"/>
            <a:ext cx="3554559" cy="1954631"/>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1C5D9BE-8E6B-8923-8CE6-499CB2A9F5D8}"/>
              </a:ext>
            </a:extLst>
          </p:cNvPr>
          <p:cNvSpPr/>
          <p:nvPr/>
        </p:nvSpPr>
        <p:spPr>
          <a:xfrm>
            <a:off x="7781161" y="1380545"/>
            <a:ext cx="3554559" cy="2265180"/>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D25CE40-3BD6-4534-BB44-1E38DEF460F1}"/>
              </a:ext>
            </a:extLst>
          </p:cNvPr>
          <p:cNvSpPr>
            <a:spLocks noGrp="1"/>
          </p:cNvSpPr>
          <p:nvPr>
            <p:ph type="title"/>
          </p:nvPr>
        </p:nvSpPr>
        <p:spPr/>
        <p:txBody>
          <a:bodyPr/>
          <a:lstStyle/>
          <a:p>
            <a:r>
              <a:rPr lang="zh-CN" altLang="en-US" dirty="0"/>
              <a:t>选项剖析</a:t>
            </a:r>
          </a:p>
        </p:txBody>
      </p:sp>
      <p:grpSp>
        <p:nvGrpSpPr>
          <p:cNvPr id="4" name="组合 3">
            <a:extLst>
              <a:ext uri="{FF2B5EF4-FFF2-40B4-BE49-F238E27FC236}">
                <a16:creationId xmlns:a16="http://schemas.microsoft.com/office/drawing/2014/main" id="{F6454CAD-0BD9-45FB-BAD5-9AA13D61B8DC}"/>
              </a:ext>
            </a:extLst>
          </p:cNvPr>
          <p:cNvGrpSpPr/>
          <p:nvPr/>
        </p:nvGrpSpPr>
        <p:grpSpPr>
          <a:xfrm>
            <a:off x="517461" y="1380544"/>
            <a:ext cx="3554560" cy="4497742"/>
            <a:chOff x="830411" y="2667197"/>
            <a:chExt cx="2337414" cy="2971604"/>
          </a:xfrm>
        </p:grpSpPr>
        <p:sp>
          <p:nvSpPr>
            <p:cNvPr id="22" name="矩形 21">
              <a:extLst>
                <a:ext uri="{FF2B5EF4-FFF2-40B4-BE49-F238E27FC236}">
                  <a16:creationId xmlns:a16="http://schemas.microsoft.com/office/drawing/2014/main" id="{DF9E3302-0A54-41BC-BEC9-AFC2984279DC}"/>
                </a:ext>
              </a:extLst>
            </p:cNvPr>
            <p:cNvSpPr/>
            <p:nvPr/>
          </p:nvSpPr>
          <p:spPr>
            <a:xfrm>
              <a:off x="830411"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084ADFC8-2089-4290-9A58-3CEC254EBD2E}"/>
                </a:ext>
              </a:extLst>
            </p:cNvPr>
            <p:cNvSpPr/>
            <p:nvPr/>
          </p:nvSpPr>
          <p:spPr>
            <a:xfrm>
              <a:off x="2642726" y="5157533"/>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grpSp>
      <p:grpSp>
        <p:nvGrpSpPr>
          <p:cNvPr id="5" name="组合 4">
            <a:extLst>
              <a:ext uri="{FF2B5EF4-FFF2-40B4-BE49-F238E27FC236}">
                <a16:creationId xmlns:a16="http://schemas.microsoft.com/office/drawing/2014/main" id="{CBE0C97A-43AA-4830-A623-77E2ACEE36FD}"/>
              </a:ext>
            </a:extLst>
          </p:cNvPr>
          <p:cNvGrpSpPr/>
          <p:nvPr/>
        </p:nvGrpSpPr>
        <p:grpSpPr>
          <a:xfrm>
            <a:off x="4131433" y="1380544"/>
            <a:ext cx="3554560" cy="2265181"/>
            <a:chOff x="3557432" y="2667197"/>
            <a:chExt cx="2337414" cy="2795723"/>
          </a:xfrm>
        </p:grpSpPr>
        <p:sp>
          <p:nvSpPr>
            <p:cNvPr id="18" name="矩形 17">
              <a:extLst>
                <a:ext uri="{FF2B5EF4-FFF2-40B4-BE49-F238E27FC236}">
                  <a16:creationId xmlns:a16="http://schemas.microsoft.com/office/drawing/2014/main" id="{7C82E528-46CE-42B1-8472-C0FD41F08164}"/>
                </a:ext>
              </a:extLst>
            </p:cNvPr>
            <p:cNvSpPr/>
            <p:nvPr/>
          </p:nvSpPr>
          <p:spPr>
            <a:xfrm>
              <a:off x="3557432" y="2667197"/>
              <a:ext cx="2337414" cy="2795723"/>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1F2FA4D-1BF2-4833-BEE6-A354B47E928B}"/>
                </a:ext>
              </a:extLst>
            </p:cNvPr>
            <p:cNvSpPr/>
            <p:nvPr/>
          </p:nvSpPr>
          <p:spPr>
            <a:xfrm>
              <a:off x="5439248" y="4647424"/>
              <a:ext cx="376929" cy="711855"/>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grpSp>
      <p:grpSp>
        <p:nvGrpSpPr>
          <p:cNvPr id="6" name="组合 5">
            <a:extLst>
              <a:ext uri="{FF2B5EF4-FFF2-40B4-BE49-F238E27FC236}">
                <a16:creationId xmlns:a16="http://schemas.microsoft.com/office/drawing/2014/main" id="{D6BCF06F-5D39-4402-8E59-EB66BE698A46}"/>
              </a:ext>
            </a:extLst>
          </p:cNvPr>
          <p:cNvGrpSpPr/>
          <p:nvPr/>
        </p:nvGrpSpPr>
        <p:grpSpPr>
          <a:xfrm>
            <a:off x="4131432" y="3699246"/>
            <a:ext cx="3554559" cy="1914578"/>
            <a:chOff x="6284453" y="2667198"/>
            <a:chExt cx="3554559" cy="1914578"/>
          </a:xfrm>
        </p:grpSpPr>
        <p:sp>
          <p:nvSpPr>
            <p:cNvPr id="14" name="矩形 13">
              <a:extLst>
                <a:ext uri="{FF2B5EF4-FFF2-40B4-BE49-F238E27FC236}">
                  <a16:creationId xmlns:a16="http://schemas.microsoft.com/office/drawing/2014/main" id="{191BE31C-3B5D-4E1F-989C-BC08542C25BB}"/>
                </a:ext>
              </a:extLst>
            </p:cNvPr>
            <p:cNvSpPr/>
            <p:nvPr/>
          </p:nvSpPr>
          <p:spPr>
            <a:xfrm>
              <a:off x="6284453" y="2667198"/>
              <a:ext cx="3554559" cy="191457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11CBE49-C028-439A-88B7-A583CF98AE39}"/>
                </a:ext>
              </a:extLst>
            </p:cNvPr>
            <p:cNvSpPr/>
            <p:nvPr/>
          </p:nvSpPr>
          <p:spPr>
            <a:xfrm>
              <a:off x="9215880" y="4005009"/>
              <a:ext cx="561015" cy="520221"/>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grpSp>
      <p:grpSp>
        <p:nvGrpSpPr>
          <p:cNvPr id="7" name="组合 6">
            <a:extLst>
              <a:ext uri="{FF2B5EF4-FFF2-40B4-BE49-F238E27FC236}">
                <a16:creationId xmlns:a16="http://schemas.microsoft.com/office/drawing/2014/main" id="{FC751C63-617D-4869-9FF7-B83CFE007746}"/>
              </a:ext>
            </a:extLst>
          </p:cNvPr>
          <p:cNvGrpSpPr/>
          <p:nvPr/>
        </p:nvGrpSpPr>
        <p:grpSpPr>
          <a:xfrm>
            <a:off x="11837803" y="2213443"/>
            <a:ext cx="2337414" cy="2971604"/>
            <a:chOff x="9011475" y="2667197"/>
            <a:chExt cx="2337414" cy="2971604"/>
          </a:xfrm>
        </p:grpSpPr>
        <p:sp>
          <p:nvSpPr>
            <p:cNvPr id="10" name="矩形 9">
              <a:extLst>
                <a:ext uri="{FF2B5EF4-FFF2-40B4-BE49-F238E27FC236}">
                  <a16:creationId xmlns:a16="http://schemas.microsoft.com/office/drawing/2014/main" id="{0486B6D7-309E-481B-A366-CC9BC12910AC}"/>
                </a:ext>
              </a:extLst>
            </p:cNvPr>
            <p:cNvSpPr/>
            <p:nvPr/>
          </p:nvSpPr>
          <p:spPr>
            <a:xfrm>
              <a:off x="9011475"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6D6BA44-2F51-44B1-A10A-E827779E8EF9}"/>
                </a:ext>
              </a:extLst>
            </p:cNvPr>
            <p:cNvSpPr/>
            <p:nvPr/>
          </p:nvSpPr>
          <p:spPr>
            <a:xfrm>
              <a:off x="10746655" y="4805902"/>
              <a:ext cx="376929" cy="376927"/>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04</a:t>
              </a:r>
              <a:endParaRPr lang="zh-CN" altLang="en-US" sz="1300" b="1" dirty="0">
                <a:solidFill>
                  <a:schemeClr val="bg1"/>
                </a:solidFill>
              </a:endParaRPr>
            </a:p>
          </p:txBody>
        </p:sp>
      </p:grpSp>
      <p:sp>
        <p:nvSpPr>
          <p:cNvPr id="8" name="灯片编号占位符 7">
            <a:extLst>
              <a:ext uri="{FF2B5EF4-FFF2-40B4-BE49-F238E27FC236}">
                <a16:creationId xmlns:a16="http://schemas.microsoft.com/office/drawing/2014/main" id="{8B09E2B3-2F04-4E73-9034-C5D81FF1A3D0}"/>
              </a:ext>
            </a:extLst>
          </p:cNvPr>
          <p:cNvSpPr>
            <a:spLocks noGrp="1"/>
          </p:cNvSpPr>
          <p:nvPr>
            <p:ph type="sldNum" sz="quarter" idx="12"/>
          </p:nvPr>
        </p:nvSpPr>
        <p:spPr/>
        <p:txBody>
          <a:bodyPr/>
          <a:lstStyle/>
          <a:p>
            <a:r>
              <a:rPr lang="en-US" altLang="zh-CN" dirty="0"/>
              <a:t>3</a:t>
            </a:r>
            <a:endParaRPr lang="zh-CN" altLang="en-US" dirty="0"/>
          </a:p>
        </p:txBody>
      </p:sp>
      <p:sp>
        <p:nvSpPr>
          <p:cNvPr id="11" name="文本框 10">
            <a:extLst>
              <a:ext uri="{FF2B5EF4-FFF2-40B4-BE49-F238E27FC236}">
                <a16:creationId xmlns:a16="http://schemas.microsoft.com/office/drawing/2014/main" id="{457C6BFC-A45F-8DBD-25F1-3A54E4F9C8E2}"/>
              </a:ext>
            </a:extLst>
          </p:cNvPr>
          <p:cNvSpPr txBox="1"/>
          <p:nvPr/>
        </p:nvSpPr>
        <p:spPr>
          <a:xfrm>
            <a:off x="517461" y="1380544"/>
            <a:ext cx="3432006" cy="3785652"/>
          </a:xfrm>
          <a:prstGeom prst="rect">
            <a:avLst/>
          </a:prstGeom>
          <a:noFill/>
        </p:spPr>
        <p:txBody>
          <a:bodyPr wrap="square">
            <a:spAutoFit/>
          </a:bodyPr>
          <a:lstStyle/>
          <a:p>
            <a:pPr algn="l"/>
            <a:r>
              <a:rPr lang="en" altLang="zh-CN" sz="1600" b="1" i="0" dirty="0">
                <a:effectLst/>
                <a:latin typeface="-apple-system"/>
              </a:rPr>
              <a:t>PT_LOAD</a:t>
            </a:r>
            <a:r>
              <a:rPr lang="zh-CN" altLang="en-US" sz="1600" b="1" i="0" dirty="0">
                <a:effectLst/>
                <a:latin typeface="-apple-system"/>
              </a:rPr>
              <a:t>段</a:t>
            </a:r>
          </a:p>
          <a:p>
            <a:pPr algn="l"/>
            <a:r>
              <a:rPr lang="en" altLang="zh-CN" sz="1600" b="0" i="0" dirty="0" err="1">
                <a:effectLst/>
                <a:latin typeface="-apple-system"/>
              </a:rPr>
              <a:t>p_type</a:t>
            </a:r>
            <a:r>
              <a:rPr lang="zh-CN" altLang="en-US" sz="1600" b="0" i="0" dirty="0">
                <a:effectLst/>
                <a:latin typeface="-apple-system"/>
              </a:rPr>
              <a:t>描述了段的类型。 一个可执行文件至少要有一个</a:t>
            </a:r>
            <a:r>
              <a:rPr lang="en" altLang="zh-CN" sz="1600" b="0" i="0" dirty="0">
                <a:effectLst/>
                <a:latin typeface="-apple-system"/>
              </a:rPr>
              <a:t>PT_LOAD</a:t>
            </a:r>
            <a:r>
              <a:rPr lang="zh-CN" altLang="en-US" sz="1600" b="0" i="0" dirty="0">
                <a:effectLst/>
                <a:latin typeface="-apple-system"/>
              </a:rPr>
              <a:t>类型的段。 这类程序头描述的是可装载的段，</a:t>
            </a:r>
          </a:p>
          <a:p>
            <a:pPr algn="l"/>
            <a:r>
              <a:rPr lang="zh-CN" altLang="en-US" sz="1600" b="0" i="0" dirty="0">
                <a:effectLst/>
                <a:latin typeface="-apple-system"/>
              </a:rPr>
              <a:t>也就是说，这种类型的段会被装载或者映射到内存中。</a:t>
            </a:r>
          </a:p>
          <a:p>
            <a:pPr algn="l"/>
            <a:r>
              <a:rPr lang="zh-CN" altLang="en-US" sz="1600" b="0" i="0" dirty="0">
                <a:effectLst/>
                <a:latin typeface="-apple-system"/>
              </a:rPr>
              <a:t>一般来说，一个动态链接的</a:t>
            </a:r>
            <a:r>
              <a:rPr lang="en" altLang="zh-CN" sz="1600" b="0" i="0" dirty="0">
                <a:effectLst/>
                <a:latin typeface="-apple-system"/>
              </a:rPr>
              <a:t>ELF</a:t>
            </a:r>
            <a:r>
              <a:rPr lang="zh-CN" altLang="en-US" sz="1600" b="0" i="0" dirty="0">
                <a:effectLst/>
                <a:latin typeface="-apple-system"/>
              </a:rPr>
              <a:t>可执行文件通常包含两个可装载的段。 段类型都为</a:t>
            </a:r>
            <a:r>
              <a:rPr lang="en" altLang="zh-CN" sz="1600" b="0" i="0" dirty="0">
                <a:effectLst/>
                <a:latin typeface="-apple-system"/>
              </a:rPr>
              <a:t>PT_LOAD</a:t>
            </a:r>
          </a:p>
          <a:p>
            <a:pPr algn="l">
              <a:buFont typeface="+mj-lt"/>
              <a:buAutoNum type="arabicPeriod"/>
            </a:pPr>
            <a:r>
              <a:rPr lang="zh-CN" altLang="en-US" sz="1600" b="0" i="0" dirty="0">
                <a:effectLst/>
                <a:latin typeface="-apple-system"/>
              </a:rPr>
              <a:t>一个是存放程序代码的</a:t>
            </a:r>
            <a:r>
              <a:rPr lang="en" altLang="zh-CN" sz="1600" b="0" i="0" dirty="0">
                <a:effectLst/>
                <a:latin typeface="-apple-system"/>
              </a:rPr>
              <a:t>text</a:t>
            </a:r>
            <a:r>
              <a:rPr lang="zh-CN" altLang="en-US" sz="1600" b="0" i="0" dirty="0">
                <a:effectLst/>
                <a:latin typeface="-apple-system"/>
              </a:rPr>
              <a:t>段</a:t>
            </a:r>
          </a:p>
          <a:p>
            <a:pPr algn="l">
              <a:buFont typeface="+mj-lt"/>
              <a:buAutoNum type="arabicPeriod"/>
            </a:pPr>
            <a:r>
              <a:rPr lang="zh-CN" altLang="en-US" sz="1600" b="0" i="0" dirty="0">
                <a:effectLst/>
                <a:latin typeface="-apple-system"/>
              </a:rPr>
              <a:t>另一个是存放全局变量和动态链接信息的</a:t>
            </a:r>
            <a:r>
              <a:rPr lang="en" altLang="zh-CN" sz="1600" b="0" i="0" dirty="0">
                <a:effectLst/>
                <a:latin typeface="-apple-system"/>
              </a:rPr>
              <a:t>data</a:t>
            </a:r>
            <a:r>
              <a:rPr lang="zh-CN" altLang="en-US" sz="1600" b="0" i="0" dirty="0">
                <a:effectLst/>
                <a:latin typeface="-apple-system"/>
              </a:rPr>
              <a:t>段。</a:t>
            </a:r>
          </a:p>
          <a:p>
            <a:pPr algn="l"/>
            <a:r>
              <a:rPr lang="zh-CN" altLang="en-US" sz="1600" b="0" i="0" dirty="0">
                <a:effectLst/>
                <a:latin typeface="-apple-system"/>
              </a:rPr>
              <a:t>上面两个段则会根据</a:t>
            </a:r>
            <a:r>
              <a:rPr lang="en" altLang="zh-CN" sz="1600" b="0" i="0" dirty="0" err="1">
                <a:effectLst/>
                <a:latin typeface="-apple-system"/>
              </a:rPr>
              <a:t>p_align</a:t>
            </a:r>
            <a:r>
              <a:rPr lang="zh-CN" altLang="en-US" sz="1600" b="0" i="0" dirty="0">
                <a:effectLst/>
                <a:latin typeface="-apple-system"/>
              </a:rPr>
              <a:t>的对齐值在内存中对齐。并且映射到内存中。</a:t>
            </a:r>
            <a:endParaRPr lang="zh-CN" altLang="en-US" sz="1600" dirty="0"/>
          </a:p>
        </p:txBody>
      </p:sp>
      <p:sp>
        <p:nvSpPr>
          <p:cNvPr id="15" name="文本框 14">
            <a:extLst>
              <a:ext uri="{FF2B5EF4-FFF2-40B4-BE49-F238E27FC236}">
                <a16:creationId xmlns:a16="http://schemas.microsoft.com/office/drawing/2014/main" id="{0A35F901-9B19-1D73-C78F-0255984C3FDC}"/>
              </a:ext>
            </a:extLst>
          </p:cNvPr>
          <p:cNvSpPr txBox="1"/>
          <p:nvPr/>
        </p:nvSpPr>
        <p:spPr>
          <a:xfrm>
            <a:off x="4131433" y="1380544"/>
            <a:ext cx="3554560" cy="1569660"/>
          </a:xfrm>
          <a:prstGeom prst="rect">
            <a:avLst/>
          </a:prstGeom>
          <a:noFill/>
        </p:spPr>
        <p:txBody>
          <a:bodyPr wrap="square">
            <a:spAutoFit/>
          </a:bodyPr>
          <a:lstStyle/>
          <a:p>
            <a:pPr algn="l"/>
            <a:r>
              <a:rPr lang="en" altLang="zh-CN" sz="1600" b="1" i="0" u="none" strike="noStrike" dirty="0">
                <a:effectLst/>
                <a:latin typeface="Ubuntu" panose="020F0502020204030204" pitchFamily="34" charset="0"/>
              </a:rPr>
              <a:t>PT_PHDR</a:t>
            </a:r>
            <a:r>
              <a:rPr lang="zh-CN" altLang="en-US" sz="1600" b="1" i="0" u="none" strike="noStrike" dirty="0">
                <a:effectLst/>
                <a:latin typeface="Ubuntu" panose="020F0502020204030204" pitchFamily="34" charset="0"/>
              </a:rPr>
              <a:t>段</a:t>
            </a:r>
          </a:p>
          <a:p>
            <a:pPr algn="l"/>
            <a:r>
              <a:rPr lang="zh-CN" altLang="en-US" sz="1600" b="0" i="0" u="none" strike="noStrike" dirty="0">
                <a:effectLst/>
                <a:latin typeface="Ubuntu" panose="020B0504030602030204" pitchFamily="34" charset="0"/>
              </a:rPr>
              <a:t>此段一般位于</a:t>
            </a:r>
            <a:r>
              <a:rPr lang="en" altLang="zh-CN" sz="1600" b="0" i="0" u="none" strike="noStrike" dirty="0">
                <a:effectLst/>
                <a:latin typeface="Ubuntu" panose="020B0504030602030204" pitchFamily="34" charset="0"/>
              </a:rPr>
              <a:t>elf</a:t>
            </a:r>
            <a:r>
              <a:rPr lang="zh-CN" altLang="en-US" sz="1600" b="0" i="0" u="none" strike="noStrike" dirty="0">
                <a:effectLst/>
                <a:latin typeface="Ubuntu" panose="020B0504030602030204" pitchFamily="34" charset="0"/>
              </a:rPr>
              <a:t>文件的第一个段。</a:t>
            </a:r>
            <a:r>
              <a:rPr lang="en" altLang="zh-CN" sz="1600" b="0" i="0" u="none" strike="noStrike" dirty="0">
                <a:effectLst/>
                <a:latin typeface="Ubuntu" panose="020B0504030602030204" pitchFamily="34" charset="0"/>
              </a:rPr>
              <a:t>PT_PHDR</a:t>
            </a:r>
            <a:r>
              <a:rPr lang="zh-CN" altLang="en-US" sz="1600" b="0" i="0" u="none" strike="noStrike" dirty="0">
                <a:effectLst/>
                <a:latin typeface="Ubuntu" panose="020B0504030602030204" pitchFamily="34" charset="0"/>
              </a:rPr>
              <a:t>段保存了程序头表本身的位置和大小。 </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表保存了所有的</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对文件（以及内存镜像）中段的描述信息。</a:t>
            </a:r>
          </a:p>
        </p:txBody>
      </p:sp>
      <p:sp>
        <p:nvSpPr>
          <p:cNvPr id="19" name="文本框 18">
            <a:extLst>
              <a:ext uri="{FF2B5EF4-FFF2-40B4-BE49-F238E27FC236}">
                <a16:creationId xmlns:a16="http://schemas.microsoft.com/office/drawing/2014/main" id="{A0C386BA-80EB-AA82-7562-B74A250F0A18}"/>
              </a:ext>
            </a:extLst>
          </p:cNvPr>
          <p:cNvSpPr txBox="1"/>
          <p:nvPr/>
        </p:nvSpPr>
        <p:spPr>
          <a:xfrm>
            <a:off x="4195695" y="3737403"/>
            <a:ext cx="3426031" cy="1077218"/>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PT_INTERP</a:t>
            </a:r>
            <a:r>
              <a:rPr lang="zh-CN" altLang="en-US" sz="1600" b="1" i="0" u="none" strike="noStrike" dirty="0">
                <a:effectLst/>
                <a:latin typeface="Ubuntu" panose="020B0504030602030204" pitchFamily="34" charset="0"/>
              </a:rPr>
              <a:t>段</a:t>
            </a:r>
          </a:p>
          <a:p>
            <a:pPr algn="l"/>
            <a:r>
              <a:rPr lang="en" altLang="zh-CN" sz="1600" b="0" i="0" u="none" strike="noStrike" dirty="0">
                <a:effectLst/>
                <a:latin typeface="Ubuntu" panose="020B0504030602030204" pitchFamily="34" charset="0"/>
              </a:rPr>
              <a:t>PT_INTERP</a:t>
            </a:r>
            <a:r>
              <a:rPr lang="zh-CN" altLang="en" sz="1600" b="0" i="0" u="none" strike="noStrike" dirty="0">
                <a:effectLst/>
                <a:latin typeface="Ubuntu" panose="020B0504030602030204" pitchFamily="34" charset="0"/>
              </a:rPr>
              <a:t>：</a:t>
            </a:r>
            <a:r>
              <a:rPr lang="zh-CN" altLang="en-US" sz="1600" b="0" i="0" u="none" strike="noStrike" dirty="0">
                <a:effectLst/>
                <a:latin typeface="Ubuntu" panose="020B0504030602030204" pitchFamily="34" charset="0"/>
              </a:rPr>
              <a:t>存放一个以</a:t>
            </a:r>
            <a:r>
              <a:rPr lang="en" altLang="zh-CN" sz="1600" b="0" i="0" u="none" strike="noStrike" dirty="0">
                <a:effectLst/>
                <a:latin typeface="Ubuntu" panose="020B0504030602030204" pitchFamily="34" charset="0"/>
              </a:rPr>
              <a:t>null</a:t>
            </a:r>
            <a:r>
              <a:rPr lang="zh-CN" altLang="en-US" sz="1600" b="0" i="0" u="none" strike="noStrike" dirty="0">
                <a:effectLst/>
                <a:latin typeface="Ubuntu" panose="020B0504030602030204" pitchFamily="34" charset="0"/>
              </a:rPr>
              <a:t>结尾的字符串位置和大小信息，是对解释器位置的描述</a:t>
            </a:r>
          </a:p>
        </p:txBody>
      </p:sp>
      <p:sp>
        <p:nvSpPr>
          <p:cNvPr id="23" name="文本框 22">
            <a:extLst>
              <a:ext uri="{FF2B5EF4-FFF2-40B4-BE49-F238E27FC236}">
                <a16:creationId xmlns:a16="http://schemas.microsoft.com/office/drawing/2014/main" id="{06DF187F-A8CA-EE6C-B8E5-4F74834401D8}"/>
              </a:ext>
            </a:extLst>
          </p:cNvPr>
          <p:cNvSpPr txBox="1"/>
          <p:nvPr/>
        </p:nvSpPr>
        <p:spPr>
          <a:xfrm>
            <a:off x="7781161" y="1410747"/>
            <a:ext cx="3554559" cy="1815882"/>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PT_DYNAMIC</a:t>
            </a:r>
          </a:p>
          <a:p>
            <a:pPr algn="l"/>
            <a:r>
              <a:rPr lang="zh-CN" altLang="en-US" sz="1600" b="0" i="0" u="none" strike="noStrike" dirty="0">
                <a:effectLst/>
                <a:latin typeface="Ubuntu" panose="020B0504030602030204" pitchFamily="34" charset="0"/>
              </a:rPr>
              <a:t>动态段是动态链接可执行文件所特有的，包含了动态链接器所需要的一些信息，它包括以下内容</a:t>
            </a:r>
          </a:p>
          <a:p>
            <a:pPr algn="l">
              <a:buFont typeface="Arial" panose="020B0604020202020204" pitchFamily="34" charset="0"/>
              <a:buChar char="•"/>
            </a:pPr>
            <a:r>
              <a:rPr lang="zh-CN" altLang="en-US" sz="1600" b="0" i="0" u="none" strike="noStrike" dirty="0">
                <a:effectLst/>
                <a:latin typeface="Ubuntu" panose="020B0504030602030204" pitchFamily="34" charset="0"/>
              </a:rPr>
              <a:t>运行时需要链接的共享库列表</a:t>
            </a:r>
          </a:p>
          <a:p>
            <a:pPr algn="l">
              <a:buFont typeface="Arial" panose="020B0604020202020204" pitchFamily="34" charset="0"/>
              <a:buChar char="•"/>
            </a:pPr>
            <a:r>
              <a:rPr lang="zh-CN" altLang="en-US" sz="1600" b="0" i="0" u="none" strike="noStrike" dirty="0">
                <a:effectLst/>
                <a:latin typeface="Ubuntu" panose="020B0504030602030204" pitchFamily="34" charset="0"/>
              </a:rPr>
              <a:t>全局偏移表</a:t>
            </a:r>
            <a:r>
              <a:rPr lang="en-US" altLang="zh-CN" sz="1600" b="0" i="0" u="none" strike="noStrike" dirty="0">
                <a:effectLst/>
                <a:latin typeface="Ubuntu" panose="020B0504030602030204" pitchFamily="34" charset="0"/>
              </a:rPr>
              <a:t>(</a:t>
            </a:r>
            <a:r>
              <a:rPr lang="en" altLang="zh-CN" sz="1600" b="0" i="0" u="none" strike="noStrike" dirty="0">
                <a:effectLst/>
                <a:latin typeface="Ubuntu" panose="020B0504030602030204" pitchFamily="34" charset="0"/>
              </a:rPr>
              <a:t>GOT)</a:t>
            </a:r>
          </a:p>
          <a:p>
            <a:pPr algn="l">
              <a:buFont typeface="Arial" panose="020B0604020202020204" pitchFamily="34" charset="0"/>
              <a:buChar char="•"/>
            </a:pPr>
            <a:r>
              <a:rPr lang="zh-CN" altLang="en-US" sz="1600" b="0" i="0" u="none" strike="noStrike" dirty="0">
                <a:effectLst/>
                <a:latin typeface="Ubuntu" panose="020B0504030602030204" pitchFamily="34" charset="0"/>
              </a:rPr>
              <a:t>重定位条目相关信息</a:t>
            </a:r>
          </a:p>
        </p:txBody>
      </p:sp>
      <p:sp>
        <p:nvSpPr>
          <p:cNvPr id="26" name="矩形 25">
            <a:extLst>
              <a:ext uri="{FF2B5EF4-FFF2-40B4-BE49-F238E27FC236}">
                <a16:creationId xmlns:a16="http://schemas.microsoft.com/office/drawing/2014/main" id="{74FFA5EB-E48F-20DD-0035-0D37B12DE143}"/>
              </a:ext>
            </a:extLst>
          </p:cNvPr>
          <p:cNvSpPr/>
          <p:nvPr/>
        </p:nvSpPr>
        <p:spPr>
          <a:xfrm>
            <a:off x="10702294" y="2988116"/>
            <a:ext cx="573205" cy="57050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04</a:t>
            </a:r>
            <a:endParaRPr lang="zh-CN" altLang="en-US" sz="1400" b="1" dirty="0">
              <a:solidFill>
                <a:schemeClr val="bg1"/>
              </a:solidFill>
            </a:endParaRPr>
          </a:p>
        </p:txBody>
      </p:sp>
      <p:sp>
        <p:nvSpPr>
          <p:cNvPr id="28" name="文本框 27">
            <a:extLst>
              <a:ext uri="{FF2B5EF4-FFF2-40B4-BE49-F238E27FC236}">
                <a16:creationId xmlns:a16="http://schemas.microsoft.com/office/drawing/2014/main" id="{7B240118-94C2-BDDF-F7D5-2E09516DA500}"/>
              </a:ext>
            </a:extLst>
          </p:cNvPr>
          <p:cNvSpPr txBox="1"/>
          <p:nvPr/>
        </p:nvSpPr>
        <p:spPr>
          <a:xfrm>
            <a:off x="7801278" y="3755781"/>
            <a:ext cx="2882751" cy="1569660"/>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PT_NOTE</a:t>
            </a:r>
          </a:p>
          <a:p>
            <a:pPr algn="l"/>
            <a:r>
              <a:rPr lang="zh-CN" altLang="en-US" sz="1600" b="0" i="0" u="none" strike="noStrike" dirty="0">
                <a:effectLst/>
                <a:latin typeface="Ubuntu" panose="020B0504030602030204" pitchFamily="34" charset="0"/>
              </a:rPr>
              <a:t>可以保存于特定供应商或者系统相关附加信息，这个段在程序运行时是不需要的，因为系统会假设可执行文件是本地的，这个段很容易被感染</a:t>
            </a:r>
          </a:p>
        </p:txBody>
      </p:sp>
      <p:sp>
        <p:nvSpPr>
          <p:cNvPr id="30" name="矩形 29">
            <a:extLst>
              <a:ext uri="{FF2B5EF4-FFF2-40B4-BE49-F238E27FC236}">
                <a16:creationId xmlns:a16="http://schemas.microsoft.com/office/drawing/2014/main" id="{196E578F-689B-7E53-4403-A2E8E4A898EC}"/>
              </a:ext>
            </a:extLst>
          </p:cNvPr>
          <p:cNvSpPr/>
          <p:nvPr/>
        </p:nvSpPr>
        <p:spPr>
          <a:xfrm>
            <a:off x="10652950" y="5037057"/>
            <a:ext cx="573205" cy="576767"/>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05</a:t>
            </a:r>
            <a:endParaRPr lang="zh-CN" altLang="en-US" sz="1300" b="1" dirty="0">
              <a:solidFill>
                <a:schemeClr val="bg1"/>
              </a:solidFill>
            </a:endParaRPr>
          </a:p>
        </p:txBody>
      </p:sp>
      <p:sp>
        <p:nvSpPr>
          <p:cNvPr id="31" name="矩形 30">
            <a:extLst>
              <a:ext uri="{FF2B5EF4-FFF2-40B4-BE49-F238E27FC236}">
                <a16:creationId xmlns:a16="http://schemas.microsoft.com/office/drawing/2014/main" id="{23373AAE-8CB8-B74F-FF13-0AB680D386A3}"/>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Tree>
    <p:custDataLst>
      <p:tags r:id="rId2"/>
    </p:custDataLst>
    <p:extLst>
      <p:ext uri="{BB962C8B-B14F-4D97-AF65-F5344CB8AC3E}">
        <p14:creationId xmlns:p14="http://schemas.microsoft.com/office/powerpoint/2010/main" val="316324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4" name="图片 3">
            <a:extLst>
              <a:ext uri="{FF2B5EF4-FFF2-40B4-BE49-F238E27FC236}">
                <a16:creationId xmlns:a16="http://schemas.microsoft.com/office/drawing/2014/main" id="{3D0F8798-9536-59F1-92A4-DEE4122C17D6}"/>
              </a:ext>
            </a:extLst>
          </p:cNvPr>
          <p:cNvPicPr>
            <a:picLocks noChangeAspect="1"/>
          </p:cNvPicPr>
          <p:nvPr/>
        </p:nvPicPr>
        <p:blipFill>
          <a:blip r:embed="rId4"/>
          <a:stretch>
            <a:fillRect/>
          </a:stretch>
        </p:blipFill>
        <p:spPr>
          <a:xfrm>
            <a:off x="783277" y="1641707"/>
            <a:ext cx="7086600" cy="2768600"/>
          </a:xfrm>
          <a:prstGeom prst="rect">
            <a:avLst/>
          </a:prstGeom>
        </p:spPr>
      </p:pic>
      <p:grpSp>
        <p:nvGrpSpPr>
          <p:cNvPr id="11" name="组合 10">
            <a:extLst>
              <a:ext uri="{FF2B5EF4-FFF2-40B4-BE49-F238E27FC236}">
                <a16:creationId xmlns:a16="http://schemas.microsoft.com/office/drawing/2014/main" id="{4B627F6A-8BE9-516D-E92A-95986E719E47}"/>
              </a:ext>
            </a:extLst>
          </p:cNvPr>
          <p:cNvGrpSpPr/>
          <p:nvPr/>
        </p:nvGrpSpPr>
        <p:grpSpPr>
          <a:xfrm>
            <a:off x="3746500" y="3222239"/>
            <a:ext cx="7772400" cy="2987976"/>
            <a:chOff x="3746500" y="3222239"/>
            <a:chExt cx="7772400" cy="2987976"/>
          </a:xfrm>
        </p:grpSpPr>
        <p:pic>
          <p:nvPicPr>
            <p:cNvPr id="8" name="图片 7">
              <a:extLst>
                <a:ext uri="{FF2B5EF4-FFF2-40B4-BE49-F238E27FC236}">
                  <a16:creationId xmlns:a16="http://schemas.microsoft.com/office/drawing/2014/main" id="{FB811ED8-2B7F-446D-AA70-8957AE1BDE65}"/>
                </a:ext>
              </a:extLst>
            </p:cNvPr>
            <p:cNvPicPr>
              <a:picLocks noChangeAspect="1"/>
            </p:cNvPicPr>
            <p:nvPr/>
          </p:nvPicPr>
          <p:blipFill>
            <a:blip r:embed="rId5"/>
            <a:stretch>
              <a:fillRect/>
            </a:stretch>
          </p:blipFill>
          <p:spPr>
            <a:xfrm>
              <a:off x="3746500" y="3635761"/>
              <a:ext cx="7772400" cy="2574454"/>
            </a:xfrm>
            <a:prstGeom prst="rect">
              <a:avLst/>
            </a:prstGeom>
          </p:spPr>
        </p:pic>
        <p:sp>
          <p:nvSpPr>
            <p:cNvPr id="10" name="文本框 9">
              <a:extLst>
                <a:ext uri="{FF2B5EF4-FFF2-40B4-BE49-F238E27FC236}">
                  <a16:creationId xmlns:a16="http://schemas.microsoft.com/office/drawing/2014/main" id="{11A52BB7-01AD-6B9A-F78A-D8F44DDF6397}"/>
                </a:ext>
              </a:extLst>
            </p:cNvPr>
            <p:cNvSpPr txBox="1"/>
            <p:nvPr/>
          </p:nvSpPr>
          <p:spPr>
            <a:xfrm>
              <a:off x="8707679" y="3222239"/>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spTree>
    <p:custDataLst>
      <p:tags r:id="rId2"/>
    </p:custDataLst>
    <p:extLst>
      <p:ext uri="{BB962C8B-B14F-4D97-AF65-F5344CB8AC3E}">
        <p14:creationId xmlns:p14="http://schemas.microsoft.com/office/powerpoint/2010/main" val="329657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–l</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5" name="图片 4">
            <a:extLst>
              <a:ext uri="{FF2B5EF4-FFF2-40B4-BE49-F238E27FC236}">
                <a16:creationId xmlns:a16="http://schemas.microsoft.com/office/drawing/2014/main" id="{096A9A6E-DF10-9DB2-00A4-629EDE447804}"/>
              </a:ext>
            </a:extLst>
          </p:cNvPr>
          <p:cNvPicPr>
            <a:picLocks noChangeAspect="1"/>
          </p:cNvPicPr>
          <p:nvPr/>
        </p:nvPicPr>
        <p:blipFill>
          <a:blip r:embed="rId4"/>
          <a:stretch>
            <a:fillRect/>
          </a:stretch>
        </p:blipFill>
        <p:spPr>
          <a:xfrm>
            <a:off x="297344" y="1710820"/>
            <a:ext cx="11894656" cy="3454219"/>
          </a:xfrm>
          <a:prstGeom prst="rect">
            <a:avLst/>
          </a:prstGeom>
        </p:spPr>
      </p:pic>
      <p:sp>
        <p:nvSpPr>
          <p:cNvPr id="4" name="文本框 3">
            <a:extLst>
              <a:ext uri="{FF2B5EF4-FFF2-40B4-BE49-F238E27FC236}">
                <a16:creationId xmlns:a16="http://schemas.microsoft.com/office/drawing/2014/main" id="{44109339-4B2C-F40A-40B3-C65CDC5B9F31}"/>
              </a:ext>
            </a:extLst>
          </p:cNvPr>
          <p:cNvSpPr txBox="1"/>
          <p:nvPr/>
        </p:nvSpPr>
        <p:spPr>
          <a:xfrm>
            <a:off x="100204" y="5165039"/>
            <a:ext cx="1107996" cy="369332"/>
          </a:xfrm>
          <a:prstGeom prst="rect">
            <a:avLst/>
          </a:prstGeom>
          <a:noFill/>
        </p:spPr>
        <p:txBody>
          <a:bodyPr wrap="none" rtlCol="0">
            <a:spAutoFit/>
          </a:bodyPr>
          <a:lstStyle/>
          <a:p>
            <a:r>
              <a:rPr kumimoji="1" lang="zh-CN" altLang="en-US" dirty="0">
                <a:hlinkClick r:id="rId5" action="ppaction://hlinksldjump"/>
              </a:rPr>
              <a:t>样例解析</a:t>
            </a:r>
            <a:endParaRPr kumimoji="1" lang="zh-CN" altLang="en-US" dirty="0"/>
          </a:p>
        </p:txBody>
      </p:sp>
    </p:spTree>
    <p:custDataLst>
      <p:tags r:id="rId2"/>
    </p:custDataLst>
    <p:extLst>
      <p:ext uri="{BB962C8B-B14F-4D97-AF65-F5344CB8AC3E}">
        <p14:creationId xmlns:p14="http://schemas.microsoft.com/office/powerpoint/2010/main" val="980461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-4</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-g</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-g</a:t>
            </a:r>
            <a:r>
              <a:rPr lang="zh-CN" altLang="en-US" dirty="0"/>
              <a:t>选项的实现方法</a:t>
            </a:r>
            <a:endParaRPr lang="en-US" altLang="zh-CN" dirty="0"/>
          </a:p>
        </p:txBody>
      </p:sp>
    </p:spTree>
    <p:extLst>
      <p:ext uri="{BB962C8B-B14F-4D97-AF65-F5344CB8AC3E}">
        <p14:creationId xmlns:p14="http://schemas.microsoft.com/office/powerpoint/2010/main" val="337194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Section Group</a:t>
            </a:r>
            <a:r>
              <a:rPr lang="zh-CN" altLang="en-US" b="1" dirty="0">
                <a:solidFill>
                  <a:schemeClr val="tx1"/>
                </a:solidFill>
              </a:rPr>
              <a:t>节区分组</a:t>
            </a:r>
            <a:endParaRPr lang="en-US" altLang="zh-CN" b="1" dirty="0">
              <a:solidFill>
                <a:schemeClr val="tx1"/>
              </a:solidFill>
            </a:endParaRPr>
          </a:p>
          <a:p>
            <a:r>
              <a:rPr lang="zh-CN" altLang="en-US" dirty="0">
                <a:solidFill>
                  <a:schemeClr val="tx1"/>
                </a:solidFill>
              </a:rPr>
              <a:t>节区分组是一个特殊的节区</a:t>
            </a:r>
            <a:endParaRPr lang="en-US" altLang="zh-CN" dirty="0">
              <a:solidFill>
                <a:schemeClr val="tx1"/>
              </a:solidFill>
            </a:endParaRPr>
          </a:p>
          <a:p>
            <a:r>
              <a:rPr lang="zh-CN" altLang="en-US" dirty="0">
                <a:solidFill>
                  <a:schemeClr val="tx1"/>
                </a:solidFill>
              </a:rPr>
              <a:t>用于将不同的节区组合起来，它的作用是：</a:t>
            </a:r>
            <a:endParaRPr lang="en-US" altLang="zh-CN" dirty="0">
              <a:solidFill>
                <a:schemeClr val="tx1"/>
              </a:solidFill>
            </a:endParaRPr>
          </a:p>
          <a:p>
            <a:r>
              <a:rPr lang="zh-CN" altLang="en-US" dirty="0">
                <a:solidFill>
                  <a:schemeClr val="tx1"/>
                </a:solidFill>
              </a:rPr>
              <a:t>（</a:t>
            </a:r>
            <a:r>
              <a:rPr lang="en-US" altLang="zh-CN" dirty="0">
                <a:solidFill>
                  <a:schemeClr val="tx1"/>
                </a:solidFill>
              </a:rPr>
              <a:t>1</a:t>
            </a:r>
            <a:r>
              <a:rPr lang="zh-CN" altLang="en-US" dirty="0">
                <a:solidFill>
                  <a:schemeClr val="tx1"/>
                </a:solidFill>
              </a:rPr>
              <a:t>）能够对一组节进行重复数据删除 </a:t>
            </a:r>
            <a:endParaRPr lang="en-US" altLang="zh-CN" dirty="0">
              <a:solidFill>
                <a:schemeClr val="tx1"/>
              </a:solidFill>
            </a:endParaRPr>
          </a:p>
          <a:p>
            <a:r>
              <a:rPr lang="zh-CN" altLang="en-US" dirty="0">
                <a:solidFill>
                  <a:schemeClr val="tx1"/>
                </a:solidFill>
              </a:rPr>
              <a:t>（</a:t>
            </a:r>
            <a:r>
              <a:rPr lang="en-US" altLang="zh-CN" dirty="0">
                <a:solidFill>
                  <a:schemeClr val="tx1"/>
                </a:solidFill>
              </a:rPr>
              <a:t>2</a:t>
            </a:r>
            <a:r>
              <a:rPr lang="zh-CN" altLang="en-US" dirty="0">
                <a:solidFill>
                  <a:schemeClr val="tx1"/>
                </a:solidFill>
              </a:rPr>
              <a:t>）允许将一组节作为一个单元保留或丢弃</a:t>
            </a:r>
            <a:endParaRPr lang="en-US" altLang="zh-CN" dirty="0">
              <a:solidFill>
                <a:schemeClr val="tx1"/>
              </a:solidFill>
            </a:endParaRPr>
          </a:p>
          <a:p>
            <a:endParaRPr lang="zh-CN" altLang="en-US" dirty="0">
              <a:solidFill>
                <a:schemeClr val="tx1"/>
              </a:solidFill>
            </a:endParaRPr>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50570" y="2962866"/>
            <a:ext cx="6999182" cy="646331"/>
          </a:xfrm>
          <a:prstGeom prst="rect">
            <a:avLst/>
          </a:prstGeom>
          <a:noFill/>
        </p:spPr>
        <p:txBody>
          <a:bodyPr wrap="square">
            <a:spAutoFit/>
          </a:bodyPr>
          <a:lstStyle/>
          <a:p>
            <a:r>
              <a:rPr lang="zh-CN" altLang="en-US" dirty="0"/>
              <a:t>选项</a:t>
            </a:r>
            <a:r>
              <a:rPr lang="en-US" altLang="zh-CN" dirty="0"/>
              <a:t>-g</a:t>
            </a:r>
            <a:r>
              <a:rPr lang="zh-CN" altLang="en-US" dirty="0"/>
              <a:t>用于列出节区分组的信息</a:t>
            </a:r>
            <a:endParaRPr lang="en-US" altLang="zh-CN" dirty="0"/>
          </a:p>
          <a:p>
            <a:endParaRPr lang="zh-CN" altLang="en-US" dirty="0"/>
          </a:p>
        </p:txBody>
      </p:sp>
      <p:pic>
        <p:nvPicPr>
          <p:cNvPr id="13" name="图片 12">
            <a:extLst>
              <a:ext uri="{FF2B5EF4-FFF2-40B4-BE49-F238E27FC236}">
                <a16:creationId xmlns:a16="http://schemas.microsoft.com/office/drawing/2014/main" id="{F4285948-D6A6-8251-A97C-23E4D6D31ABD}"/>
              </a:ext>
            </a:extLst>
          </p:cNvPr>
          <p:cNvPicPr>
            <a:picLocks noChangeAspect="1"/>
          </p:cNvPicPr>
          <p:nvPr/>
        </p:nvPicPr>
        <p:blipFill>
          <a:blip r:embed="rId4"/>
          <a:stretch>
            <a:fillRect/>
          </a:stretch>
        </p:blipFill>
        <p:spPr>
          <a:xfrm>
            <a:off x="6155457" y="256790"/>
            <a:ext cx="3337849" cy="2507197"/>
          </a:xfrm>
          <a:prstGeom prst="rect">
            <a:avLst/>
          </a:prstGeom>
        </p:spPr>
      </p:pic>
      <p:sp>
        <p:nvSpPr>
          <p:cNvPr id="14" name="文本框 13">
            <a:extLst>
              <a:ext uri="{FF2B5EF4-FFF2-40B4-BE49-F238E27FC236}">
                <a16:creationId xmlns:a16="http://schemas.microsoft.com/office/drawing/2014/main" id="{96ECC377-70CC-6EB7-5C47-4BC0BD9E7D95}"/>
              </a:ext>
            </a:extLst>
          </p:cNvPr>
          <p:cNvSpPr txBox="1"/>
          <p:nvPr/>
        </p:nvSpPr>
        <p:spPr>
          <a:xfrm>
            <a:off x="9493306" y="795453"/>
            <a:ext cx="2698694" cy="523220"/>
          </a:xfrm>
          <a:prstGeom prst="rect">
            <a:avLst/>
          </a:prstGeom>
          <a:noFill/>
        </p:spPr>
        <p:txBody>
          <a:bodyPr wrap="square">
            <a:spAutoFit/>
          </a:bodyPr>
          <a:lstStyle/>
          <a:p>
            <a:pPr algn="ctr"/>
            <a:r>
              <a:rPr lang="zh-CN" altLang="en-US" sz="1400" dirty="0"/>
              <a:t>左图为</a:t>
            </a:r>
            <a:r>
              <a:rPr lang="en-US" altLang="zh-CN" sz="1400" dirty="0"/>
              <a:t>COMDAT</a:t>
            </a:r>
            <a:r>
              <a:rPr lang="zh-CN" altLang="en-US" sz="1400" dirty="0"/>
              <a:t>标志的节组</a:t>
            </a:r>
            <a:endParaRPr lang="en-US" altLang="zh-CN" sz="1400" dirty="0"/>
          </a:p>
          <a:p>
            <a:pPr algn="ctr"/>
            <a:r>
              <a:rPr lang="zh-CN" altLang="en-US" sz="1400" dirty="0"/>
              <a:t>链接时进行的合并消除重复模板</a:t>
            </a:r>
          </a:p>
        </p:txBody>
      </p:sp>
      <p:pic>
        <p:nvPicPr>
          <p:cNvPr id="18" name="图片 17">
            <a:extLst>
              <a:ext uri="{FF2B5EF4-FFF2-40B4-BE49-F238E27FC236}">
                <a16:creationId xmlns:a16="http://schemas.microsoft.com/office/drawing/2014/main" id="{D071D1EF-0CBE-7854-DF31-17BA2F2408FE}"/>
              </a:ext>
            </a:extLst>
          </p:cNvPr>
          <p:cNvPicPr>
            <a:picLocks noChangeAspect="1"/>
          </p:cNvPicPr>
          <p:nvPr/>
        </p:nvPicPr>
        <p:blipFill>
          <a:blip r:embed="rId5"/>
          <a:stretch>
            <a:fillRect/>
          </a:stretch>
        </p:blipFill>
        <p:spPr>
          <a:xfrm>
            <a:off x="6554588" y="3095992"/>
            <a:ext cx="2209992" cy="3139712"/>
          </a:xfrm>
          <a:prstGeom prst="rect">
            <a:avLst/>
          </a:prstGeom>
        </p:spPr>
      </p:pic>
      <p:sp>
        <p:nvSpPr>
          <p:cNvPr id="19" name="文本框 18">
            <a:extLst>
              <a:ext uri="{FF2B5EF4-FFF2-40B4-BE49-F238E27FC236}">
                <a16:creationId xmlns:a16="http://schemas.microsoft.com/office/drawing/2014/main" id="{9B38FDA2-E4FB-2919-B559-F87FCBAB60DE}"/>
              </a:ext>
            </a:extLst>
          </p:cNvPr>
          <p:cNvSpPr txBox="1"/>
          <p:nvPr/>
        </p:nvSpPr>
        <p:spPr>
          <a:xfrm>
            <a:off x="8349298" y="4482613"/>
            <a:ext cx="2698694" cy="307777"/>
          </a:xfrm>
          <a:prstGeom prst="rect">
            <a:avLst/>
          </a:prstGeom>
          <a:noFill/>
        </p:spPr>
        <p:txBody>
          <a:bodyPr wrap="square">
            <a:spAutoFit/>
          </a:bodyPr>
          <a:lstStyle/>
          <a:p>
            <a:pPr algn="ctr"/>
            <a:r>
              <a:rPr lang="zh-CN" altLang="en-US" sz="1400" dirty="0"/>
              <a:t>左图为典型的节区分组</a:t>
            </a:r>
          </a:p>
        </p:txBody>
      </p:sp>
      <p:sp>
        <p:nvSpPr>
          <p:cNvPr id="20" name="文本框 19">
            <a:extLst>
              <a:ext uri="{FF2B5EF4-FFF2-40B4-BE49-F238E27FC236}">
                <a16:creationId xmlns:a16="http://schemas.microsoft.com/office/drawing/2014/main" id="{5B25D7ED-6187-5378-C92F-B4C6E8ECD17E}"/>
              </a:ext>
            </a:extLst>
          </p:cNvPr>
          <p:cNvSpPr txBox="1"/>
          <p:nvPr/>
        </p:nvSpPr>
        <p:spPr>
          <a:xfrm>
            <a:off x="650570" y="3429000"/>
            <a:ext cx="5779727" cy="646331"/>
          </a:xfrm>
          <a:prstGeom prst="rect">
            <a:avLst/>
          </a:prstGeom>
          <a:noFill/>
        </p:spPr>
        <p:txBody>
          <a:bodyPr wrap="square">
            <a:spAutoFit/>
          </a:bodyPr>
          <a:lstStyle/>
          <a:p>
            <a:pPr algn="l">
              <a:buFont typeface="+mj-lt"/>
              <a:buAutoNum type="arabicPeriod"/>
            </a:pPr>
            <a:r>
              <a:rPr lang="zh-CN" altLang="en-US" b="0" i="0" dirty="0">
                <a:effectLst/>
                <a:latin typeface="-apple-system"/>
              </a:rPr>
              <a:t>显示节组的名称、虚拟地址、偏移地址、大小等信息</a:t>
            </a:r>
            <a:endParaRPr lang="en-US" altLang="zh-CN" b="0" i="0" dirty="0">
              <a:effectLst/>
              <a:latin typeface="-apple-system"/>
            </a:endParaRPr>
          </a:p>
          <a:p>
            <a:pPr algn="l">
              <a:buFont typeface="+mj-lt"/>
              <a:buAutoNum type="arabicPeriod"/>
            </a:pPr>
            <a:r>
              <a:rPr lang="en-US" altLang="zh-CN" b="0" i="0" dirty="0" err="1">
                <a:effectLst/>
                <a:latin typeface="-apple-system"/>
              </a:rPr>
              <a:t>readelf</a:t>
            </a:r>
            <a:r>
              <a:rPr lang="zh-CN" altLang="en-US" b="0" i="0" dirty="0">
                <a:effectLst/>
                <a:latin typeface="-apple-system"/>
              </a:rPr>
              <a:t>还会读取节组中引用的节的具体名称</a:t>
            </a:r>
          </a:p>
        </p:txBody>
      </p:sp>
    </p:spTree>
    <p:custDataLst>
      <p:tags r:id="rId1"/>
    </p:custDataLst>
    <p:extLst>
      <p:ext uri="{BB962C8B-B14F-4D97-AF65-F5344CB8AC3E}">
        <p14:creationId xmlns:p14="http://schemas.microsoft.com/office/powerpoint/2010/main" val="42517715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646331"/>
          </a:xfrm>
          <a:prstGeom prst="rect">
            <a:avLst/>
          </a:prstGeom>
          <a:noFill/>
        </p:spPr>
        <p:txBody>
          <a:bodyPr wrap="square">
            <a:spAutoFit/>
          </a:bodyPr>
          <a:lstStyle/>
          <a:p>
            <a:pPr algn="l"/>
            <a:r>
              <a:rPr lang="en-US" altLang="zh-CN" b="0" i="0" dirty="0" err="1">
                <a:effectLst/>
                <a:latin typeface="-apple-system"/>
              </a:rPr>
              <a:t>SectionGroup</a:t>
            </a:r>
            <a:r>
              <a:rPr lang="zh-CN" altLang="en-US" b="0" i="0" dirty="0">
                <a:effectLst/>
                <a:latin typeface="-apple-system"/>
              </a:rPr>
              <a:t>的数据类型没有具体定义，因为它只是一个数组</a:t>
            </a:r>
            <a:endParaRPr lang="en-US" altLang="zh-CN" b="0" i="0" dirty="0">
              <a:effectLst/>
              <a:latin typeface="-apple-system"/>
            </a:endParaRPr>
          </a:p>
          <a:p>
            <a:pPr algn="l"/>
            <a:r>
              <a:rPr lang="zh-CN" altLang="en-US" b="0" i="0" dirty="0">
                <a:effectLst/>
                <a:latin typeface="-apple-system"/>
              </a:rPr>
              <a:t>数组的大小的由节头中</a:t>
            </a:r>
            <a:r>
              <a:rPr lang="en-US" altLang="zh-CN" b="0" i="0" dirty="0">
                <a:effectLst/>
                <a:latin typeface="-apple-system"/>
              </a:rPr>
              <a:t>Size</a:t>
            </a:r>
            <a:r>
              <a:rPr lang="zh-CN" altLang="en-US" b="0" i="0" dirty="0">
                <a:effectLst/>
                <a:latin typeface="-apple-system"/>
              </a:rPr>
              <a:t>声明，数组每一项的大小由节头</a:t>
            </a:r>
            <a:r>
              <a:rPr lang="en-US" altLang="zh-CN" b="0" i="0" dirty="0" err="1">
                <a:effectLst/>
                <a:latin typeface="-apple-system"/>
              </a:rPr>
              <a:t>EnterySize</a:t>
            </a:r>
            <a:r>
              <a:rPr lang="zh-CN" altLang="en-US" b="0" i="0" dirty="0">
                <a:effectLst/>
                <a:latin typeface="-apple-system"/>
              </a:rPr>
              <a:t>声明</a:t>
            </a:r>
          </a:p>
        </p:txBody>
      </p:sp>
      <p:pic>
        <p:nvPicPr>
          <p:cNvPr id="8" name="图片 7">
            <a:extLst>
              <a:ext uri="{FF2B5EF4-FFF2-40B4-BE49-F238E27FC236}">
                <a16:creationId xmlns:a16="http://schemas.microsoft.com/office/drawing/2014/main" id="{DE2FDAFA-9701-DEB6-1247-EE664CB6094E}"/>
              </a:ext>
            </a:extLst>
          </p:cNvPr>
          <p:cNvPicPr>
            <a:picLocks noChangeAspect="1"/>
          </p:cNvPicPr>
          <p:nvPr/>
        </p:nvPicPr>
        <p:blipFill>
          <a:blip r:embed="rId4"/>
          <a:stretch>
            <a:fillRect/>
          </a:stretch>
        </p:blipFill>
        <p:spPr>
          <a:xfrm>
            <a:off x="489380" y="2415012"/>
            <a:ext cx="3702987" cy="2176757"/>
          </a:xfrm>
          <a:prstGeom prst="rect">
            <a:avLst/>
          </a:prstGeom>
        </p:spPr>
      </p:pic>
      <p:pic>
        <p:nvPicPr>
          <p:cNvPr id="15" name="图片 14">
            <a:extLst>
              <a:ext uri="{FF2B5EF4-FFF2-40B4-BE49-F238E27FC236}">
                <a16:creationId xmlns:a16="http://schemas.microsoft.com/office/drawing/2014/main" id="{5CB6AEDB-0FD0-5EA7-F706-AB75D63321BB}"/>
              </a:ext>
            </a:extLst>
          </p:cNvPr>
          <p:cNvPicPr>
            <a:picLocks noChangeAspect="1"/>
          </p:cNvPicPr>
          <p:nvPr/>
        </p:nvPicPr>
        <p:blipFill>
          <a:blip r:embed="rId5"/>
          <a:stretch>
            <a:fillRect/>
          </a:stretch>
        </p:blipFill>
        <p:spPr>
          <a:xfrm>
            <a:off x="4618927" y="2188766"/>
            <a:ext cx="7083693" cy="3206303"/>
          </a:xfrm>
          <a:prstGeom prst="rect">
            <a:avLst/>
          </a:prstGeom>
        </p:spPr>
      </p:pic>
      <p:sp>
        <p:nvSpPr>
          <p:cNvPr id="16" name="文本框 15">
            <a:extLst>
              <a:ext uri="{FF2B5EF4-FFF2-40B4-BE49-F238E27FC236}">
                <a16:creationId xmlns:a16="http://schemas.microsoft.com/office/drawing/2014/main" id="{F418E4E2-4532-EED1-958E-C21ECE984063}"/>
              </a:ext>
            </a:extLst>
          </p:cNvPr>
          <p:cNvSpPr txBox="1"/>
          <p:nvPr/>
        </p:nvSpPr>
        <p:spPr>
          <a:xfrm>
            <a:off x="5715708" y="5492221"/>
            <a:ext cx="4529394" cy="646331"/>
          </a:xfrm>
          <a:prstGeom prst="rect">
            <a:avLst/>
          </a:prstGeom>
          <a:noFill/>
        </p:spPr>
        <p:txBody>
          <a:bodyPr wrap="square">
            <a:spAutoFit/>
          </a:bodyPr>
          <a:lstStyle/>
          <a:p>
            <a:pPr algn="ctr"/>
            <a:r>
              <a:rPr lang="zh-CN" altLang="en-US" b="0" i="0" dirty="0">
                <a:effectLst/>
                <a:latin typeface="-apple-system"/>
              </a:rPr>
              <a:t>第一个节组数组有</a:t>
            </a:r>
            <a:r>
              <a:rPr lang="en-US" altLang="zh-CN" b="0" i="0" dirty="0">
                <a:effectLst/>
                <a:latin typeface="-apple-system"/>
              </a:rPr>
              <a:t>0xC÷4</a:t>
            </a:r>
            <a:r>
              <a:rPr lang="en-US" altLang="zh-CN" dirty="0">
                <a:latin typeface="-apple-system"/>
              </a:rPr>
              <a:t>=3</a:t>
            </a:r>
            <a:r>
              <a:rPr lang="zh-CN" altLang="en-US" dirty="0">
                <a:latin typeface="-apple-system"/>
              </a:rPr>
              <a:t>个项目</a:t>
            </a:r>
            <a:endParaRPr lang="en-US" altLang="zh-CN" dirty="0">
              <a:latin typeface="-apple-system"/>
            </a:endParaRPr>
          </a:p>
          <a:p>
            <a:pPr algn="ctr"/>
            <a:r>
              <a:rPr lang="zh-CN" altLang="en-US" dirty="0">
                <a:latin typeface="-apple-system"/>
              </a:rPr>
              <a:t>其中第一个是标志，后两个为节区引用</a:t>
            </a:r>
            <a:endParaRPr lang="zh-CN" altLang="en-US" b="0" i="0" dirty="0">
              <a:effectLst/>
              <a:latin typeface="-apple-system"/>
            </a:endParaRPr>
          </a:p>
        </p:txBody>
      </p:sp>
    </p:spTree>
    <p:custDataLst>
      <p:tags r:id="rId1"/>
    </p:custDataLst>
    <p:extLst>
      <p:ext uri="{BB962C8B-B14F-4D97-AF65-F5344CB8AC3E}">
        <p14:creationId xmlns:p14="http://schemas.microsoft.com/office/powerpoint/2010/main" val="118778283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369332"/>
          </a:xfrm>
          <a:prstGeom prst="rect">
            <a:avLst/>
          </a:prstGeom>
          <a:noFill/>
        </p:spPr>
        <p:txBody>
          <a:bodyPr wrap="square">
            <a:spAutoFit/>
          </a:bodyPr>
          <a:lstStyle/>
          <a:p>
            <a:pPr algn="l"/>
            <a:r>
              <a:rPr lang="en-US" altLang="zh-CN" b="0" i="0" dirty="0" err="1">
                <a:effectLst/>
                <a:latin typeface="-apple-system"/>
              </a:rPr>
              <a:t>SectionGroup</a:t>
            </a:r>
            <a:r>
              <a:rPr lang="zh-CN" altLang="en-US" b="0" i="0" dirty="0">
                <a:effectLst/>
                <a:latin typeface="-apple-system"/>
              </a:rPr>
              <a:t>的信息存于节头表中，节头表项的数据结构定义如下：</a:t>
            </a:r>
          </a:p>
        </p:txBody>
      </p:sp>
      <p:pic>
        <p:nvPicPr>
          <p:cNvPr id="18" name="图片 17">
            <a:extLst>
              <a:ext uri="{FF2B5EF4-FFF2-40B4-BE49-F238E27FC236}">
                <a16:creationId xmlns:a16="http://schemas.microsoft.com/office/drawing/2014/main" id="{8DC9E95D-20C8-C63E-4766-6854E26DF931}"/>
              </a:ext>
            </a:extLst>
          </p:cNvPr>
          <p:cNvPicPr>
            <a:picLocks noChangeAspect="1"/>
          </p:cNvPicPr>
          <p:nvPr/>
        </p:nvPicPr>
        <p:blipFill>
          <a:blip r:embed="rId4"/>
          <a:stretch>
            <a:fillRect/>
          </a:stretch>
        </p:blipFill>
        <p:spPr>
          <a:xfrm>
            <a:off x="679202" y="1679829"/>
            <a:ext cx="10294375" cy="3219597"/>
          </a:xfrm>
          <a:prstGeom prst="rect">
            <a:avLst/>
          </a:prstGeom>
        </p:spPr>
      </p:pic>
      <p:sp>
        <p:nvSpPr>
          <p:cNvPr id="19" name="文本框 18">
            <a:extLst>
              <a:ext uri="{FF2B5EF4-FFF2-40B4-BE49-F238E27FC236}">
                <a16:creationId xmlns:a16="http://schemas.microsoft.com/office/drawing/2014/main" id="{101AACCA-D9B7-70F5-5747-7B7F5755DCB1}"/>
              </a:ext>
            </a:extLst>
          </p:cNvPr>
          <p:cNvSpPr txBox="1"/>
          <p:nvPr/>
        </p:nvSpPr>
        <p:spPr>
          <a:xfrm>
            <a:off x="1432234" y="6257419"/>
            <a:ext cx="1251972" cy="369332"/>
          </a:xfrm>
          <a:prstGeom prst="rect">
            <a:avLst/>
          </a:prstGeom>
          <a:noFill/>
        </p:spPr>
        <p:txBody>
          <a:bodyPr wrap="square">
            <a:spAutoFit/>
          </a:bodyPr>
          <a:lstStyle/>
          <a:p>
            <a:pPr algn="l"/>
            <a:r>
              <a:rPr lang="zh-CN" altLang="en-US" b="0" i="0" dirty="0">
                <a:effectLst/>
                <a:latin typeface="-apple-system"/>
                <a:hlinkClick r:id="rId5" action="ppaction://hlinksldjump"/>
              </a:rPr>
              <a:t>样例解释</a:t>
            </a:r>
            <a:endParaRPr lang="zh-CN" altLang="en-US" b="0" i="0" dirty="0">
              <a:effectLst/>
              <a:latin typeface="-apple-system"/>
            </a:endParaRPr>
          </a:p>
        </p:txBody>
      </p:sp>
    </p:spTree>
    <p:custDataLst>
      <p:tags r:id="rId1"/>
    </p:custDataLst>
    <p:extLst>
      <p:ext uri="{BB962C8B-B14F-4D97-AF65-F5344CB8AC3E}">
        <p14:creationId xmlns:p14="http://schemas.microsoft.com/office/powerpoint/2010/main" val="420282082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7589619" y="3395289"/>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–g</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7" name="图片 6">
            <a:extLst>
              <a:ext uri="{FF2B5EF4-FFF2-40B4-BE49-F238E27FC236}">
                <a16:creationId xmlns:a16="http://schemas.microsoft.com/office/drawing/2014/main" id="{A1F43F3E-65F0-F522-2F2B-E85C2FCE8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207" y="11875"/>
            <a:ext cx="4248535" cy="6858000"/>
          </a:xfrm>
          <a:prstGeom prst="rect">
            <a:avLst/>
          </a:prstGeom>
        </p:spPr>
      </p:pic>
    </p:spTree>
    <p:custDataLst>
      <p:tags r:id="rId1"/>
    </p:custDataLst>
    <p:extLst>
      <p:ext uri="{BB962C8B-B14F-4D97-AF65-F5344CB8AC3E}">
        <p14:creationId xmlns:p14="http://schemas.microsoft.com/office/powerpoint/2010/main" val="277217774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-5</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197257" cy="2215991"/>
          </a:xfrm>
          <a:prstGeom prst="rect">
            <a:avLst/>
          </a:prstGeom>
          <a:noFill/>
        </p:spPr>
        <p:txBody>
          <a:bodyPr wrap="none" rtlCol="0">
            <a:spAutoFit/>
          </a:bodyPr>
          <a:lstStyle/>
          <a:p>
            <a:r>
              <a:rPr lang="en-US" altLang="zh-CN" sz="13800" b="1" dirty="0">
                <a:solidFill>
                  <a:schemeClr val="accent5"/>
                </a:solidFill>
              </a:rPr>
              <a:t>ELF -t</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-t</a:t>
            </a:r>
            <a:r>
              <a:rPr lang="zh-CN" altLang="en-US" dirty="0"/>
              <a:t>选项的实现方法</a:t>
            </a:r>
            <a:endParaRPr lang="en-US" altLang="zh-CN" dirty="0"/>
          </a:p>
        </p:txBody>
      </p:sp>
    </p:spTree>
    <p:extLst>
      <p:ext uri="{BB962C8B-B14F-4D97-AF65-F5344CB8AC3E}">
        <p14:creationId xmlns:p14="http://schemas.microsoft.com/office/powerpoint/2010/main" val="2903396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任务概述</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802271"/>
          </a:xfrm>
        </p:spPr>
        <p:txBody>
          <a:bodyPr/>
          <a:lstStyle/>
          <a:p>
            <a:pPr lvl="0"/>
            <a:r>
              <a:rPr lang="zh-CN" altLang="en-US" dirty="0"/>
              <a:t>通过解析</a:t>
            </a:r>
            <a:r>
              <a:rPr lang="en-US" altLang="zh-CN" dirty="0"/>
              <a:t>ELF</a:t>
            </a:r>
            <a:r>
              <a:rPr lang="zh-CN" altLang="en-US" dirty="0"/>
              <a:t>格式文件头和表</a:t>
            </a:r>
            <a:r>
              <a:rPr lang="en-US" altLang="zh-CN" dirty="0"/>
              <a:t>,</a:t>
            </a:r>
            <a:r>
              <a:rPr lang="zh-CN" altLang="en-US" dirty="0"/>
              <a:t>获取并打印程序、节区布局与属性信息，实现了</a:t>
            </a:r>
            <a:r>
              <a:rPr lang="en-US" altLang="zh-CN" dirty="0"/>
              <a:t>ELF</a:t>
            </a:r>
            <a:r>
              <a:rPr lang="zh-CN" altLang="en-US" dirty="0"/>
              <a:t>文件解析器的主要功能</a:t>
            </a:r>
          </a:p>
          <a:p>
            <a:pPr lvl="0"/>
            <a:r>
              <a:rPr lang="zh-CN" altLang="en-US" dirty="0"/>
              <a:t>我们团队使用</a:t>
            </a:r>
            <a:r>
              <a:rPr lang="en-US" altLang="zh-CN" dirty="0" err="1"/>
              <a:t>Github</a:t>
            </a:r>
            <a:r>
              <a:rPr lang="zh-CN" altLang="en-US" dirty="0"/>
              <a:t>工作流，加强了团队协作</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01-</a:t>
            </a:r>
            <a:endParaRPr lang="zh-CN" altLang="en-US" sz="13800" b="1" dirty="0">
              <a:solidFill>
                <a:schemeClr val="accent5"/>
              </a:solidFill>
            </a:endParaRPr>
          </a:p>
        </p:txBody>
      </p:sp>
    </p:spTree>
    <p:extLst>
      <p:ext uri="{BB962C8B-B14F-4D97-AF65-F5344CB8AC3E}">
        <p14:creationId xmlns:p14="http://schemas.microsoft.com/office/powerpoint/2010/main" val="22670383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Section Header</a:t>
            </a:r>
            <a:r>
              <a:rPr lang="zh-CN" altLang="en-US" b="1" dirty="0">
                <a:solidFill>
                  <a:schemeClr val="tx1"/>
                </a:solidFill>
              </a:rPr>
              <a:t>节区头表</a:t>
            </a:r>
            <a:endParaRPr lang="en-US" altLang="zh-CN" b="1" dirty="0">
              <a:solidFill>
                <a:schemeClr val="tx1"/>
              </a:solidFill>
            </a:endParaRPr>
          </a:p>
          <a:p>
            <a:r>
              <a:rPr lang="zh-CN" altLang="en-US" dirty="0">
                <a:solidFill>
                  <a:schemeClr val="tx1"/>
                </a:solidFill>
              </a:rPr>
              <a:t>节区头表用于存储节区的基本信息（偏移、大小、标志等）</a:t>
            </a:r>
            <a:endParaRPr lang="en-US" altLang="zh-CN" dirty="0">
              <a:solidFill>
                <a:schemeClr val="tx1"/>
              </a:solidFill>
            </a:endParaRPr>
          </a:p>
          <a:p>
            <a:r>
              <a:rPr lang="zh-CN" altLang="en-US" dirty="0">
                <a:solidFill>
                  <a:schemeClr val="tx1"/>
                </a:solidFill>
              </a:rPr>
              <a:t>便于通过索引的方式找到对应的节区</a:t>
            </a:r>
            <a:endParaRPr lang="en-US" altLang="zh-CN" dirty="0">
              <a:solidFill>
                <a:schemeClr val="tx1"/>
              </a:solidFill>
            </a:endParaRPr>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50570" y="2962866"/>
            <a:ext cx="6999182" cy="646331"/>
          </a:xfrm>
          <a:prstGeom prst="rect">
            <a:avLst/>
          </a:prstGeom>
          <a:noFill/>
        </p:spPr>
        <p:txBody>
          <a:bodyPr wrap="square">
            <a:spAutoFit/>
          </a:bodyPr>
          <a:lstStyle/>
          <a:p>
            <a:r>
              <a:rPr lang="zh-CN" altLang="en-US" dirty="0"/>
              <a:t>选项</a:t>
            </a:r>
            <a:r>
              <a:rPr lang="en-US" altLang="zh-CN" dirty="0"/>
              <a:t>-t</a:t>
            </a:r>
            <a:r>
              <a:rPr lang="zh-CN" altLang="en-US" dirty="0"/>
              <a:t>用于列出节区头表的详细信息</a:t>
            </a:r>
            <a:endParaRPr lang="en-US" altLang="zh-CN" dirty="0"/>
          </a:p>
          <a:p>
            <a:endParaRPr lang="zh-CN" altLang="en-US" dirty="0"/>
          </a:p>
        </p:txBody>
      </p:sp>
      <p:sp>
        <p:nvSpPr>
          <p:cNvPr id="20" name="文本框 19">
            <a:extLst>
              <a:ext uri="{FF2B5EF4-FFF2-40B4-BE49-F238E27FC236}">
                <a16:creationId xmlns:a16="http://schemas.microsoft.com/office/drawing/2014/main" id="{5B25D7ED-6187-5378-C92F-B4C6E8ECD17E}"/>
              </a:ext>
            </a:extLst>
          </p:cNvPr>
          <p:cNvSpPr txBox="1"/>
          <p:nvPr/>
        </p:nvSpPr>
        <p:spPr>
          <a:xfrm>
            <a:off x="650570" y="3429000"/>
            <a:ext cx="5779727" cy="646331"/>
          </a:xfrm>
          <a:prstGeom prst="rect">
            <a:avLst/>
          </a:prstGeom>
          <a:noFill/>
        </p:spPr>
        <p:txBody>
          <a:bodyPr wrap="square">
            <a:spAutoFit/>
          </a:bodyPr>
          <a:lstStyle/>
          <a:p>
            <a:pPr algn="l">
              <a:buFont typeface="+mj-lt"/>
              <a:buAutoNum type="arabicPeriod"/>
            </a:pPr>
            <a:r>
              <a:rPr lang="zh-CN" altLang="en-US" b="0" i="0" dirty="0">
                <a:effectLst/>
                <a:latin typeface="-apple-system"/>
              </a:rPr>
              <a:t>在</a:t>
            </a:r>
            <a:r>
              <a:rPr lang="en-US" altLang="zh-CN" b="0" i="0" dirty="0" err="1">
                <a:effectLst/>
                <a:latin typeface="-apple-system"/>
              </a:rPr>
              <a:t>shstrtab</a:t>
            </a:r>
            <a:r>
              <a:rPr lang="zh-CN" altLang="en-US" b="0" i="0" dirty="0">
                <a:effectLst/>
                <a:latin typeface="-apple-system"/>
              </a:rPr>
              <a:t>表中查找节区名</a:t>
            </a:r>
            <a:endParaRPr lang="en-US" altLang="zh-CN" b="0" i="0" dirty="0">
              <a:effectLst/>
              <a:latin typeface="-apple-system"/>
            </a:endParaRPr>
          </a:p>
          <a:p>
            <a:pPr algn="l">
              <a:buFont typeface="+mj-lt"/>
              <a:buAutoNum type="arabicPeriod"/>
            </a:pPr>
            <a:r>
              <a:rPr lang="zh-CN" altLang="en-US" b="0" i="0" dirty="0">
                <a:effectLst/>
                <a:latin typeface="-apple-system"/>
              </a:rPr>
              <a:t>节区的偏移地址</a:t>
            </a:r>
            <a:r>
              <a:rPr lang="zh-CN" altLang="en-US" dirty="0">
                <a:latin typeface="-apple-system"/>
              </a:rPr>
              <a:t>、大小等基本信息</a:t>
            </a:r>
            <a:endParaRPr lang="en-US" altLang="zh-CN" dirty="0">
              <a:latin typeface="-apple-system"/>
            </a:endParaRPr>
          </a:p>
        </p:txBody>
      </p:sp>
      <p:pic>
        <p:nvPicPr>
          <p:cNvPr id="5" name="图片 4">
            <a:extLst>
              <a:ext uri="{FF2B5EF4-FFF2-40B4-BE49-F238E27FC236}">
                <a16:creationId xmlns:a16="http://schemas.microsoft.com/office/drawing/2014/main" id="{B928B742-CBCC-E4A6-7DD0-0C45BB8817F3}"/>
              </a:ext>
            </a:extLst>
          </p:cNvPr>
          <p:cNvPicPr>
            <a:picLocks noChangeAspect="1"/>
          </p:cNvPicPr>
          <p:nvPr/>
        </p:nvPicPr>
        <p:blipFill>
          <a:blip r:embed="rId4"/>
          <a:stretch>
            <a:fillRect/>
          </a:stretch>
        </p:blipFill>
        <p:spPr>
          <a:xfrm>
            <a:off x="7964129" y="415915"/>
            <a:ext cx="3403320" cy="5523849"/>
          </a:xfrm>
          <a:prstGeom prst="rect">
            <a:avLst/>
          </a:prstGeom>
        </p:spPr>
      </p:pic>
      <p:sp>
        <p:nvSpPr>
          <p:cNvPr id="7" name="文本框 6">
            <a:extLst>
              <a:ext uri="{FF2B5EF4-FFF2-40B4-BE49-F238E27FC236}">
                <a16:creationId xmlns:a16="http://schemas.microsoft.com/office/drawing/2014/main" id="{7510D3B6-5C24-6369-FA91-EE5795EEE8ED}"/>
              </a:ext>
            </a:extLst>
          </p:cNvPr>
          <p:cNvSpPr txBox="1"/>
          <p:nvPr/>
        </p:nvSpPr>
        <p:spPr>
          <a:xfrm>
            <a:off x="679201" y="4761255"/>
            <a:ext cx="6999182" cy="646331"/>
          </a:xfrm>
          <a:prstGeom prst="rect">
            <a:avLst/>
          </a:prstGeom>
          <a:noFill/>
        </p:spPr>
        <p:txBody>
          <a:bodyPr wrap="square">
            <a:spAutoFit/>
          </a:bodyPr>
          <a:lstStyle/>
          <a:p>
            <a:r>
              <a:rPr lang="zh-CN" altLang="en-US" dirty="0"/>
              <a:t>选项</a:t>
            </a:r>
            <a:r>
              <a:rPr lang="en-US" altLang="zh-CN" dirty="0"/>
              <a:t>-t</a:t>
            </a:r>
            <a:r>
              <a:rPr lang="zh-CN" altLang="en-US" dirty="0"/>
              <a:t>的效果实质上和</a:t>
            </a:r>
            <a:r>
              <a:rPr lang="en-US" altLang="zh-CN" dirty="0"/>
              <a:t>-S</a:t>
            </a:r>
            <a:r>
              <a:rPr lang="zh-CN" altLang="en-US" dirty="0"/>
              <a:t>是一样的</a:t>
            </a:r>
            <a:endParaRPr lang="en-US" altLang="zh-CN" dirty="0"/>
          </a:p>
          <a:p>
            <a:endParaRPr lang="zh-CN" altLang="en-US" dirty="0"/>
          </a:p>
        </p:txBody>
      </p:sp>
    </p:spTree>
    <p:custDataLst>
      <p:tags r:id="rId1"/>
    </p:custDataLst>
    <p:extLst>
      <p:ext uri="{BB962C8B-B14F-4D97-AF65-F5344CB8AC3E}">
        <p14:creationId xmlns:p14="http://schemas.microsoft.com/office/powerpoint/2010/main" val="176734099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369332"/>
          </a:xfrm>
          <a:prstGeom prst="rect">
            <a:avLst/>
          </a:prstGeom>
          <a:noFill/>
        </p:spPr>
        <p:txBody>
          <a:bodyPr wrap="square">
            <a:spAutoFit/>
          </a:bodyPr>
          <a:lstStyle/>
          <a:p>
            <a:pPr algn="l"/>
            <a:r>
              <a:rPr lang="zh-CN" altLang="en-US" b="0" i="0" dirty="0">
                <a:effectLst/>
                <a:latin typeface="-apple-system"/>
              </a:rPr>
              <a:t>节头表是一个数组，节头表项的数据结构定义如下：</a:t>
            </a:r>
          </a:p>
        </p:txBody>
      </p:sp>
      <p:sp>
        <p:nvSpPr>
          <p:cNvPr id="19" name="文本框 18">
            <a:extLst>
              <a:ext uri="{FF2B5EF4-FFF2-40B4-BE49-F238E27FC236}">
                <a16:creationId xmlns:a16="http://schemas.microsoft.com/office/drawing/2014/main" id="{101AACCA-D9B7-70F5-5747-7B7F5755DCB1}"/>
              </a:ext>
            </a:extLst>
          </p:cNvPr>
          <p:cNvSpPr txBox="1"/>
          <p:nvPr/>
        </p:nvSpPr>
        <p:spPr>
          <a:xfrm>
            <a:off x="1432234" y="6257419"/>
            <a:ext cx="1251972" cy="369332"/>
          </a:xfrm>
          <a:prstGeom prst="rect">
            <a:avLst/>
          </a:prstGeom>
          <a:noFill/>
        </p:spPr>
        <p:txBody>
          <a:bodyPr wrap="square">
            <a:spAutoFit/>
          </a:bodyPr>
          <a:lstStyle/>
          <a:p>
            <a:pPr algn="l"/>
            <a:r>
              <a:rPr lang="zh-CN" altLang="en-US" b="0" i="0" dirty="0">
                <a:effectLst/>
                <a:latin typeface="-apple-system"/>
                <a:hlinkClick r:id="rId4" action="ppaction://hlinksldjump"/>
              </a:rPr>
              <a:t>样例解释</a:t>
            </a:r>
            <a:endParaRPr lang="zh-CN" altLang="en-US" b="0" i="0" dirty="0">
              <a:effectLst/>
              <a:latin typeface="-apple-system"/>
            </a:endParaRPr>
          </a:p>
        </p:txBody>
      </p:sp>
      <p:pic>
        <p:nvPicPr>
          <p:cNvPr id="7" name="图片 6">
            <a:extLst>
              <a:ext uri="{FF2B5EF4-FFF2-40B4-BE49-F238E27FC236}">
                <a16:creationId xmlns:a16="http://schemas.microsoft.com/office/drawing/2014/main" id="{06128588-CFDE-D6E7-DD14-9FEBF398D718}"/>
              </a:ext>
            </a:extLst>
          </p:cNvPr>
          <p:cNvPicPr>
            <a:picLocks noChangeAspect="1"/>
          </p:cNvPicPr>
          <p:nvPr/>
        </p:nvPicPr>
        <p:blipFill>
          <a:blip r:embed="rId5"/>
          <a:stretch>
            <a:fillRect/>
          </a:stretch>
        </p:blipFill>
        <p:spPr>
          <a:xfrm>
            <a:off x="1566001" y="1791492"/>
            <a:ext cx="7500372" cy="3622470"/>
          </a:xfrm>
          <a:prstGeom prst="rect">
            <a:avLst/>
          </a:prstGeom>
        </p:spPr>
      </p:pic>
    </p:spTree>
    <p:custDataLst>
      <p:tags r:id="rId1"/>
    </p:custDataLst>
    <p:extLst>
      <p:ext uri="{BB962C8B-B14F-4D97-AF65-F5344CB8AC3E}">
        <p14:creationId xmlns:p14="http://schemas.microsoft.com/office/powerpoint/2010/main" val="383031023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9187238" y="4649892"/>
            <a:ext cx="2842940" cy="646331"/>
          </a:xfrm>
          <a:prstGeom prst="rect">
            <a:avLst/>
          </a:prstGeom>
          <a:noFill/>
        </p:spPr>
        <p:txBody>
          <a:bodyPr wrap="square" rtlCol="0">
            <a:spAutoFit/>
          </a:bodyPr>
          <a:lstStyle/>
          <a:p>
            <a:r>
              <a:rPr kumimoji="1" lang="en-US" altLang="zh-CN" dirty="0"/>
              <a:t>ELF</a:t>
            </a:r>
            <a:r>
              <a:rPr kumimoji="1" lang="zh-CN" altLang="en-US" dirty="0"/>
              <a:t>文件解析 </a:t>
            </a:r>
            <a:endParaRPr kumimoji="1" lang="en-US" altLang="zh-CN" dirty="0"/>
          </a:p>
          <a:p>
            <a:r>
              <a:rPr kumimoji="1" lang="en-US" altLang="zh-CN" dirty="0"/>
              <a:t>–t</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5" name="图片 4">
            <a:extLst>
              <a:ext uri="{FF2B5EF4-FFF2-40B4-BE49-F238E27FC236}">
                <a16:creationId xmlns:a16="http://schemas.microsoft.com/office/drawing/2014/main" id="{DE65A03C-B34E-1E0E-B65D-27C296D43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248" y="23290"/>
            <a:ext cx="6692431" cy="6858000"/>
          </a:xfrm>
          <a:prstGeom prst="rect">
            <a:avLst/>
          </a:prstGeom>
        </p:spPr>
      </p:pic>
    </p:spTree>
    <p:custDataLst>
      <p:tags r:id="rId1"/>
    </p:custDataLst>
    <p:extLst>
      <p:ext uri="{BB962C8B-B14F-4D97-AF65-F5344CB8AC3E}">
        <p14:creationId xmlns:p14="http://schemas.microsoft.com/office/powerpoint/2010/main" val="39877107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-6</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59256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a:t>
            </a:r>
            <a:r>
              <a:rPr lang="en-US" altLang="zh-CN" b="1" dirty="0" err="1">
                <a:solidFill>
                  <a:schemeClr val="tx1"/>
                </a:solidFill>
              </a:rPr>
              <a:t>sym</a:t>
            </a:r>
            <a:r>
              <a:rPr lang="zh-CN" altLang="en-US" b="1" dirty="0">
                <a:solidFill>
                  <a:schemeClr val="tx1"/>
                </a:solidFill>
              </a:rPr>
              <a:t>符号表</a:t>
            </a:r>
            <a:r>
              <a:rPr lang="en-US" altLang="zh-CN" b="1" dirty="0">
                <a:solidFill>
                  <a:schemeClr val="tx1"/>
                </a:solidFill>
              </a:rPr>
              <a:t>&amp;.</a:t>
            </a:r>
            <a:r>
              <a:rPr lang="en-US" altLang="zh-CN" b="1" dirty="0" err="1">
                <a:solidFill>
                  <a:schemeClr val="tx1"/>
                </a:solidFill>
              </a:rPr>
              <a:t>dynsym</a:t>
            </a:r>
            <a:r>
              <a:rPr lang="zh-CN" altLang="en-US" b="1" dirty="0">
                <a:solidFill>
                  <a:schemeClr val="tx1"/>
                </a:solidFill>
              </a:rPr>
              <a:t>动态链接符号表</a:t>
            </a:r>
            <a:endParaRPr lang="en-US" altLang="zh-CN" b="1" dirty="0">
              <a:solidFill>
                <a:schemeClr val="tx1"/>
              </a:solidFill>
            </a:endParaRPr>
          </a:p>
          <a:p>
            <a:r>
              <a:rPr lang="zh-CN" altLang="en-US" dirty="0">
                <a:solidFill>
                  <a:schemeClr val="tx1"/>
                </a:solidFill>
              </a:rPr>
              <a:t>符号表存放符号，便于进行重定位</a:t>
            </a:r>
            <a:endParaRPr lang="en-US" altLang="zh-CN" dirty="0">
              <a:solidFill>
                <a:schemeClr val="tx1"/>
              </a:solidFill>
            </a:endParaRPr>
          </a:p>
          <a:p>
            <a:r>
              <a:rPr lang="zh-CN" altLang="en-US" dirty="0">
                <a:solidFill>
                  <a:schemeClr val="tx1"/>
                </a:solidFill>
              </a:rPr>
              <a:t>符号表存放了函数和全局变量</a:t>
            </a:r>
            <a:r>
              <a:rPr lang="en-US" altLang="zh-CN" dirty="0">
                <a:solidFill>
                  <a:schemeClr val="tx1"/>
                </a:solidFill>
              </a:rPr>
              <a:t>(</a:t>
            </a:r>
            <a:r>
              <a:rPr lang="zh-CN" altLang="en-US" dirty="0">
                <a:solidFill>
                  <a:schemeClr val="tx1"/>
                </a:solidFill>
              </a:rPr>
              <a:t>包括</a:t>
            </a:r>
            <a:r>
              <a:rPr lang="en-US" altLang="zh-CN" dirty="0">
                <a:solidFill>
                  <a:schemeClr val="tx1"/>
                </a:solidFill>
              </a:rPr>
              <a:t>static</a:t>
            </a:r>
            <a:r>
              <a:rPr lang="zh-CN" altLang="en-US" dirty="0">
                <a:solidFill>
                  <a:schemeClr val="tx1"/>
                </a:solidFill>
              </a:rPr>
              <a:t>局部变量</a:t>
            </a:r>
            <a:r>
              <a:rPr lang="en-US" altLang="zh-CN" dirty="0">
                <a:solidFill>
                  <a:schemeClr val="tx1"/>
                </a:solidFill>
              </a:rPr>
              <a:t>)</a:t>
            </a:r>
            <a:r>
              <a:rPr lang="zh-CN" altLang="en-US" dirty="0">
                <a:solidFill>
                  <a:schemeClr val="tx1"/>
                </a:solidFill>
              </a:rPr>
              <a:t>，记录了它们的值或地址</a:t>
            </a:r>
            <a:endParaRPr lang="en-US" altLang="zh-CN" dirty="0">
              <a:solidFill>
                <a:schemeClr val="tx1"/>
              </a:solidFill>
            </a:endParaRPr>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50570" y="2962866"/>
            <a:ext cx="6999182" cy="646331"/>
          </a:xfrm>
          <a:prstGeom prst="rect">
            <a:avLst/>
          </a:prstGeom>
          <a:noFill/>
        </p:spPr>
        <p:txBody>
          <a:bodyPr wrap="square">
            <a:spAutoFit/>
          </a:bodyPr>
          <a:lstStyle/>
          <a:p>
            <a:r>
              <a:rPr lang="zh-CN" altLang="en-US" dirty="0"/>
              <a:t>选项</a:t>
            </a:r>
            <a:r>
              <a:rPr lang="en-US" altLang="zh-CN" dirty="0"/>
              <a:t>-s</a:t>
            </a:r>
            <a:r>
              <a:rPr lang="zh-CN" altLang="en-US" dirty="0"/>
              <a:t>用于显示符号表</a:t>
            </a:r>
            <a:endParaRPr lang="en-US" altLang="zh-CN" dirty="0"/>
          </a:p>
          <a:p>
            <a:endParaRPr lang="zh-CN" altLang="en-US" dirty="0"/>
          </a:p>
        </p:txBody>
      </p:sp>
      <p:sp>
        <p:nvSpPr>
          <p:cNvPr id="20" name="文本框 19">
            <a:extLst>
              <a:ext uri="{FF2B5EF4-FFF2-40B4-BE49-F238E27FC236}">
                <a16:creationId xmlns:a16="http://schemas.microsoft.com/office/drawing/2014/main" id="{5B25D7ED-6187-5378-C92F-B4C6E8ECD17E}"/>
              </a:ext>
            </a:extLst>
          </p:cNvPr>
          <p:cNvSpPr txBox="1"/>
          <p:nvPr/>
        </p:nvSpPr>
        <p:spPr>
          <a:xfrm>
            <a:off x="650570" y="3429000"/>
            <a:ext cx="5779727" cy="369332"/>
          </a:xfrm>
          <a:prstGeom prst="rect">
            <a:avLst/>
          </a:prstGeom>
          <a:noFill/>
        </p:spPr>
        <p:txBody>
          <a:bodyPr wrap="square">
            <a:spAutoFit/>
          </a:bodyPr>
          <a:lstStyle/>
          <a:p>
            <a:pPr algn="l">
              <a:buFont typeface="+mj-lt"/>
              <a:buAutoNum type="arabicPeriod"/>
            </a:pPr>
            <a:r>
              <a:rPr lang="zh-CN" altLang="en-US" b="0" i="0" dirty="0">
                <a:effectLst/>
                <a:latin typeface="-apple-system"/>
              </a:rPr>
              <a:t>显示符号表的类型、大小、绑定方式等信息</a:t>
            </a:r>
          </a:p>
        </p:txBody>
      </p:sp>
    </p:spTree>
    <p:custDataLst>
      <p:tags r:id="rId1"/>
    </p:custDataLst>
    <p:extLst>
      <p:ext uri="{BB962C8B-B14F-4D97-AF65-F5344CB8AC3E}">
        <p14:creationId xmlns:p14="http://schemas.microsoft.com/office/powerpoint/2010/main" val="224265765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369332"/>
          </a:xfrm>
          <a:prstGeom prst="rect">
            <a:avLst/>
          </a:prstGeom>
          <a:noFill/>
        </p:spPr>
        <p:txBody>
          <a:bodyPr wrap="square">
            <a:spAutoFit/>
          </a:bodyPr>
          <a:lstStyle/>
          <a:p>
            <a:pPr algn="l"/>
            <a:r>
              <a:rPr lang="zh-CN" altLang="en-US" b="0" i="0" dirty="0">
                <a:effectLst/>
                <a:latin typeface="-apple-system"/>
              </a:rPr>
              <a:t>符号表是一个数组，符号表项的数据结构定义如下：</a:t>
            </a:r>
          </a:p>
        </p:txBody>
      </p:sp>
      <p:sp>
        <p:nvSpPr>
          <p:cNvPr id="19" name="文本框 18">
            <a:extLst>
              <a:ext uri="{FF2B5EF4-FFF2-40B4-BE49-F238E27FC236}">
                <a16:creationId xmlns:a16="http://schemas.microsoft.com/office/drawing/2014/main" id="{101AACCA-D9B7-70F5-5747-7B7F5755DCB1}"/>
              </a:ext>
            </a:extLst>
          </p:cNvPr>
          <p:cNvSpPr txBox="1"/>
          <p:nvPr/>
        </p:nvSpPr>
        <p:spPr>
          <a:xfrm>
            <a:off x="1432234" y="6257419"/>
            <a:ext cx="1251972" cy="369332"/>
          </a:xfrm>
          <a:prstGeom prst="rect">
            <a:avLst/>
          </a:prstGeom>
          <a:noFill/>
        </p:spPr>
        <p:txBody>
          <a:bodyPr wrap="square">
            <a:spAutoFit/>
          </a:bodyPr>
          <a:lstStyle/>
          <a:p>
            <a:pPr algn="l"/>
            <a:r>
              <a:rPr lang="zh-CN" altLang="en-US" b="0" i="0" dirty="0">
                <a:effectLst/>
                <a:latin typeface="-apple-system"/>
                <a:hlinkClick r:id="rId4" action="ppaction://hlinksldjump"/>
              </a:rPr>
              <a:t>样例解释</a:t>
            </a:r>
            <a:endParaRPr lang="zh-CN" altLang="en-US" b="0" i="0" dirty="0">
              <a:effectLst/>
              <a:latin typeface="-apple-system"/>
            </a:endParaRPr>
          </a:p>
        </p:txBody>
      </p:sp>
      <p:sp>
        <p:nvSpPr>
          <p:cNvPr id="5" name="文本框 4">
            <a:extLst>
              <a:ext uri="{FF2B5EF4-FFF2-40B4-BE49-F238E27FC236}">
                <a16:creationId xmlns:a16="http://schemas.microsoft.com/office/drawing/2014/main" id="{08265BEC-F8D8-FDEC-7F06-F8D0F5FEE0BA}"/>
              </a:ext>
            </a:extLst>
          </p:cNvPr>
          <p:cNvSpPr txBox="1"/>
          <p:nvPr/>
        </p:nvSpPr>
        <p:spPr>
          <a:xfrm>
            <a:off x="2149989" y="4849074"/>
            <a:ext cx="7500372" cy="369332"/>
          </a:xfrm>
          <a:prstGeom prst="rect">
            <a:avLst/>
          </a:prstGeom>
          <a:noFill/>
        </p:spPr>
        <p:txBody>
          <a:bodyPr wrap="square">
            <a:spAutoFit/>
          </a:bodyPr>
          <a:lstStyle/>
          <a:p>
            <a:pPr algn="l"/>
            <a:r>
              <a:rPr lang="en-US" altLang="zh-CN" b="0" i="0" dirty="0">
                <a:effectLst/>
                <a:latin typeface="-apple-system"/>
              </a:rPr>
              <a:t>.</a:t>
            </a:r>
            <a:r>
              <a:rPr lang="en-US" altLang="zh-CN" b="0" i="0" dirty="0" err="1">
                <a:effectLst/>
                <a:latin typeface="-apple-system"/>
              </a:rPr>
              <a:t>sym</a:t>
            </a:r>
            <a:r>
              <a:rPr lang="zh-CN" altLang="en-US" b="0" i="0" dirty="0">
                <a:effectLst/>
                <a:latin typeface="-apple-system"/>
              </a:rPr>
              <a:t>符号表和</a:t>
            </a:r>
            <a:r>
              <a:rPr lang="en-US" altLang="zh-CN" b="0" i="0" dirty="0">
                <a:effectLst/>
                <a:latin typeface="-apple-system"/>
              </a:rPr>
              <a:t>.</a:t>
            </a:r>
            <a:r>
              <a:rPr lang="en-US" altLang="zh-CN" b="0" i="0" dirty="0" err="1">
                <a:effectLst/>
                <a:latin typeface="-apple-system"/>
              </a:rPr>
              <a:t>dynsym</a:t>
            </a:r>
            <a:r>
              <a:rPr lang="zh-CN" altLang="en-US" b="0" i="0" dirty="0">
                <a:effectLst/>
                <a:latin typeface="-apple-system"/>
              </a:rPr>
              <a:t>动态链接符号表的结构是一样的</a:t>
            </a:r>
          </a:p>
        </p:txBody>
      </p:sp>
      <p:pic>
        <p:nvPicPr>
          <p:cNvPr id="8" name="图片 7">
            <a:extLst>
              <a:ext uri="{FF2B5EF4-FFF2-40B4-BE49-F238E27FC236}">
                <a16:creationId xmlns:a16="http://schemas.microsoft.com/office/drawing/2014/main" id="{A83BD02E-1611-F1FD-A932-B41AC3835566}"/>
              </a:ext>
            </a:extLst>
          </p:cNvPr>
          <p:cNvPicPr>
            <a:picLocks noChangeAspect="1"/>
          </p:cNvPicPr>
          <p:nvPr/>
        </p:nvPicPr>
        <p:blipFill>
          <a:blip r:embed="rId5"/>
          <a:stretch>
            <a:fillRect/>
          </a:stretch>
        </p:blipFill>
        <p:spPr>
          <a:xfrm>
            <a:off x="1432234" y="1760788"/>
            <a:ext cx="7764602" cy="2840709"/>
          </a:xfrm>
          <a:prstGeom prst="rect">
            <a:avLst/>
          </a:prstGeom>
        </p:spPr>
      </p:pic>
    </p:spTree>
    <p:custDataLst>
      <p:tags r:id="rId1"/>
    </p:custDataLst>
    <p:extLst>
      <p:ext uri="{BB962C8B-B14F-4D97-AF65-F5344CB8AC3E}">
        <p14:creationId xmlns:p14="http://schemas.microsoft.com/office/powerpoint/2010/main" val="300967634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9709556" y="3105834"/>
            <a:ext cx="2454518" cy="646331"/>
          </a:xfrm>
          <a:prstGeom prst="rect">
            <a:avLst/>
          </a:prstGeom>
          <a:noFill/>
        </p:spPr>
        <p:txBody>
          <a:bodyPr wrap="none" rtlCol="0">
            <a:spAutoFit/>
          </a:bodyPr>
          <a:lstStyle/>
          <a:p>
            <a:r>
              <a:rPr kumimoji="1" lang="en-US" altLang="zh-CN" dirty="0"/>
              <a:t>ELF</a:t>
            </a:r>
            <a:r>
              <a:rPr kumimoji="1" lang="zh-CN" altLang="en-US" dirty="0"/>
              <a:t>文件解析 </a:t>
            </a:r>
            <a:endParaRPr kumimoji="1" lang="en-US" altLang="zh-CN" dirty="0"/>
          </a:p>
          <a:p>
            <a:r>
              <a:rPr kumimoji="1" lang="en-US" altLang="zh-CN" dirty="0"/>
              <a:t>-s</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5" name="图片 4">
            <a:extLst>
              <a:ext uri="{FF2B5EF4-FFF2-40B4-BE49-F238E27FC236}">
                <a16:creationId xmlns:a16="http://schemas.microsoft.com/office/drawing/2014/main" id="{E174A109-43ED-2904-E0DE-9BDD922A9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551" y="505493"/>
            <a:ext cx="7526708" cy="6352507"/>
          </a:xfrm>
          <a:prstGeom prst="rect">
            <a:avLst/>
          </a:prstGeom>
        </p:spPr>
      </p:pic>
    </p:spTree>
    <p:custDataLst>
      <p:tags r:id="rId1"/>
    </p:custDataLst>
    <p:extLst>
      <p:ext uri="{BB962C8B-B14F-4D97-AF65-F5344CB8AC3E}">
        <p14:creationId xmlns:p14="http://schemas.microsoft.com/office/powerpoint/2010/main" val="1154837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2479" y="1554883"/>
            <a:ext cx="4705347" cy="424732"/>
          </a:xfrm>
        </p:spPr>
        <p:txBody>
          <a:bodyPr/>
          <a:lstStyle/>
          <a:p>
            <a:r>
              <a:rPr lang="zh-CN" altLang="en-US" dirty="0"/>
              <a:t>选项剖析</a:t>
            </a:r>
            <a:r>
              <a:rPr lang="en-US" altLang="zh-CN" dirty="0"/>
              <a:t>-7</a:t>
            </a:r>
            <a:endParaRPr lang="zh-CN" altLang="en-US" dirty="0"/>
          </a:p>
        </p:txBody>
      </p:sp>
      <p:sp>
        <p:nvSpPr>
          <p:cNvPr id="4" name="文本框 3"/>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-e</a:t>
            </a:r>
            <a:endParaRPr lang="zh-CN" altLang="en-US" sz="13800" b="1" dirty="0">
              <a:solidFill>
                <a:schemeClr val="accent5"/>
              </a:solidFill>
            </a:endParaRPr>
          </a:p>
        </p:txBody>
      </p:sp>
      <p:sp>
        <p:nvSpPr>
          <p:cNvPr id="5" name="文本占位符 2"/>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-e</a:t>
            </a:r>
            <a:r>
              <a:rPr lang="zh-CN" altLang="en-US" dirty="0"/>
              <a:t>选项的实现方法</a:t>
            </a:r>
            <a:endParaRPr lang="en-US" altLang="zh-C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a:t>
            </a:r>
          </a:p>
        </p:txBody>
      </p:sp>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sp>
        <p:nvSpPr>
          <p:cNvPr id="8" name="文本框 7"/>
          <p:cNvSpPr txBox="1"/>
          <p:nvPr/>
        </p:nvSpPr>
        <p:spPr>
          <a:xfrm>
            <a:off x="679201" y="1302555"/>
            <a:ext cx="7628577" cy="646331"/>
          </a:xfrm>
          <a:prstGeom prst="rect">
            <a:avLst/>
          </a:prstGeom>
          <a:noFill/>
        </p:spPr>
        <p:txBody>
          <a:bodyPr wrap="square">
            <a:spAutoFit/>
          </a:bodyPr>
          <a:lstStyle/>
          <a:p>
            <a:pPr>
              <a:buFont typeface="+mj-lt"/>
            </a:pPr>
            <a:r>
              <a:rPr lang="en" altLang="zh-CN" dirty="0">
                <a:latin typeface="-apple-system"/>
              </a:rPr>
              <a:t>-e</a:t>
            </a:r>
            <a:r>
              <a:rPr lang="zh-CN" altLang="en-US" dirty="0">
                <a:latin typeface="-apple-system"/>
              </a:rPr>
              <a:t>选项显示全部头信息，包括文件头信息、程序头、节区头信息与节到段段映射。</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3" name="表格 12">
            <a:extLst>
              <a:ext uri="{FF2B5EF4-FFF2-40B4-BE49-F238E27FC236}">
                <a16:creationId xmlns:a16="http://schemas.microsoft.com/office/drawing/2014/main" id="{1736AF4B-75DD-C5D8-F3EE-97223CD82125}"/>
              </a:ext>
            </a:extLst>
          </p:cNvPr>
          <p:cNvGraphicFramePr>
            <a:graphicFrameLocks noGrp="1"/>
          </p:cNvGraphicFramePr>
          <p:nvPr>
            <p:custDataLst>
              <p:tags r:id="rId2"/>
            </p:custDataLst>
            <p:extLst>
              <p:ext uri="{D42A27DB-BD31-4B8C-83A1-F6EECF244321}">
                <p14:modId xmlns:p14="http://schemas.microsoft.com/office/powerpoint/2010/main" val="3391356900"/>
              </p:ext>
            </p:extLst>
          </p:nvPr>
        </p:nvGraphicFramePr>
        <p:xfrm>
          <a:off x="1528042" y="2279512"/>
          <a:ext cx="9123219" cy="4066309"/>
        </p:xfrm>
        <a:graphic>
          <a:graphicData uri="http://schemas.openxmlformats.org/drawingml/2006/table">
            <a:tbl>
              <a:tblPr>
                <a:tableStyleId>{69C7853C-536D-4A76-A0AE-DD22124D55A5}</a:tableStyleId>
              </a:tblPr>
              <a:tblGrid>
                <a:gridCol w="9123219">
                  <a:extLst>
                    <a:ext uri="{9D8B030D-6E8A-4147-A177-3AD203B41FA5}">
                      <a16:colId xmlns:a16="http://schemas.microsoft.com/office/drawing/2014/main" val="20000"/>
                    </a:ext>
                  </a:extLst>
                </a:gridCol>
              </a:tblGrid>
              <a:tr h="4066309">
                <a:tc>
                  <a:txBody>
                    <a:bodyPr/>
                    <a:lstStyle/>
                    <a:p>
                      <a:pPr marL="0" algn="l" defTabSz="914400" rtl="0" eaLnBrk="1" latinLnBrk="0" hangingPunct="1">
                        <a:buFont typeface="+mj-lt"/>
                      </a:pPr>
                      <a:r>
                        <a:rPr lang="zh-CN" altLang="en-US" sz="1800" b="0" i="0" kern="1200" dirty="0">
                          <a:solidFill>
                            <a:schemeClr val="tx1"/>
                          </a:solidFill>
                          <a:effectLst/>
                          <a:latin typeface="-apple-system"/>
                          <a:ea typeface="+mn-ea"/>
                          <a:cs typeface="+mn-cs"/>
                        </a:rPr>
                        <a:t>其</a:t>
                      </a:r>
                      <a:r>
                        <a:rPr lang="en-US" altLang="zh-CN" sz="1800" b="0" i="0" kern="1200" dirty="0">
                          <a:solidFill>
                            <a:schemeClr val="tx1"/>
                          </a:solidFill>
                          <a:effectLst/>
                          <a:latin typeface="-apple-system"/>
                          <a:ea typeface="+mn-ea"/>
                          <a:cs typeface="+mn-cs"/>
                        </a:rPr>
                        <a:t>-</a:t>
                      </a:r>
                      <a:r>
                        <a:rPr lang="en" altLang="zh-CN" sz="1800" b="0" i="0" kern="1200" dirty="0">
                          <a:solidFill>
                            <a:schemeClr val="tx1"/>
                          </a:solidFill>
                          <a:effectLst/>
                          <a:latin typeface="-apple-system"/>
                          <a:ea typeface="+mn-ea"/>
                          <a:cs typeface="+mn-cs"/>
                        </a:rPr>
                        <a:t>e</a:t>
                      </a:r>
                      <a:r>
                        <a:rPr lang="zh-CN" altLang="en-US" sz="1800" b="0" i="0" kern="1200" dirty="0">
                          <a:solidFill>
                            <a:schemeClr val="tx1"/>
                          </a:solidFill>
                          <a:effectLst/>
                          <a:latin typeface="-apple-system"/>
                          <a:ea typeface="+mn-ea"/>
                          <a:cs typeface="+mn-cs"/>
                        </a:rPr>
                        <a:t>命令包含以下功能：</a:t>
                      </a:r>
                    </a:p>
                    <a:p>
                      <a:pPr marL="0" algn="l" defTabSz="914400" rtl="0" eaLnBrk="1" latinLnBrk="0" hangingPunct="1">
                        <a:buFont typeface="+mj-lt"/>
                      </a:pPr>
                      <a:r>
                        <a:rPr lang="zh-CN" altLang="en-US" sz="1800" b="0" i="0" kern="1200" dirty="0">
                          <a:solidFill>
                            <a:schemeClr val="tx1"/>
                          </a:solidFill>
                          <a:effectLst/>
                          <a:latin typeface="-apple-system"/>
                          <a:ea typeface="+mn-ea"/>
                          <a:cs typeface="+mn-cs"/>
                        </a:rPr>
                        <a:t>显示 文件的 </a:t>
                      </a:r>
                      <a:r>
                        <a:rPr lang="en" altLang="zh-CN" sz="1800" b="0" i="0" kern="1200" dirty="0">
                          <a:solidFill>
                            <a:schemeClr val="tx1"/>
                          </a:solidFill>
                          <a:effectLst/>
                          <a:latin typeface="-apple-system"/>
                          <a:ea typeface="+mn-ea"/>
                          <a:cs typeface="+mn-cs"/>
                        </a:rPr>
                        <a:t>ELF </a:t>
                      </a:r>
                      <a:r>
                        <a:rPr lang="zh-CN" altLang="en-US" sz="1800" b="0" i="0" kern="1200" dirty="0">
                          <a:solidFill>
                            <a:schemeClr val="tx1"/>
                          </a:solidFill>
                          <a:effectLst/>
                          <a:latin typeface="-apple-system"/>
                          <a:ea typeface="+mn-ea"/>
                          <a:cs typeface="+mn-cs"/>
                        </a:rPr>
                        <a:t>文件头信息，包括文件类型、机器架构、入口地址、程序头表和节头表的偏移和数量等信息。</a:t>
                      </a:r>
                    </a:p>
                    <a:p>
                      <a:pPr marL="0" algn="l" defTabSz="914400" rtl="0" eaLnBrk="1" latinLnBrk="0" hangingPunct="1">
                        <a:buFont typeface="+mj-lt"/>
                      </a:pPr>
                      <a:r>
                        <a:rPr lang="zh-CN" altLang="en-US" sz="1800" b="0" i="0" kern="1200" dirty="0">
                          <a:solidFill>
                            <a:schemeClr val="tx1"/>
                          </a:solidFill>
                          <a:effectLst/>
                          <a:latin typeface="-apple-system"/>
                          <a:ea typeface="+mn-ea"/>
                          <a:cs typeface="+mn-cs"/>
                        </a:rPr>
                        <a:t>显示</a:t>
                      </a:r>
                      <a:r>
                        <a:rPr lang="en" altLang="zh-CN" sz="1800" b="0" i="0" kern="1200" dirty="0">
                          <a:solidFill>
                            <a:schemeClr val="tx1"/>
                          </a:solidFill>
                          <a:effectLst/>
                          <a:latin typeface="-apple-system"/>
                          <a:ea typeface="+mn-ea"/>
                          <a:cs typeface="+mn-cs"/>
                        </a:rPr>
                        <a:t>ELF</a:t>
                      </a:r>
                      <a:r>
                        <a:rPr lang="zh-CN" altLang="en-US" sz="1800" b="0" i="0" kern="1200" dirty="0">
                          <a:solidFill>
                            <a:schemeClr val="tx1"/>
                          </a:solidFill>
                          <a:effectLst/>
                          <a:latin typeface="-apple-system"/>
                          <a:ea typeface="+mn-ea"/>
                          <a:cs typeface="+mn-cs"/>
                        </a:rPr>
                        <a:t>文件中的程序头表和节区头表信息。</a:t>
                      </a:r>
                    </a:p>
                    <a:p>
                      <a:pPr marL="0" algn="l" defTabSz="914400" rtl="0" eaLnBrk="1" latinLnBrk="0" hangingPunct="1">
                        <a:buFont typeface="+mj-lt"/>
                      </a:pPr>
                      <a:r>
                        <a:rPr lang="zh-CN" altLang="en-US" sz="1800" b="0" i="0" kern="1200" dirty="0">
                          <a:solidFill>
                            <a:schemeClr val="tx1"/>
                          </a:solidFill>
                          <a:effectLst/>
                          <a:latin typeface="-apple-system"/>
                          <a:ea typeface="+mn-ea"/>
                          <a:cs typeface="+mn-cs"/>
                        </a:rPr>
                        <a:t>作用</a:t>
                      </a:r>
                      <a:r>
                        <a:rPr lang="en-US" altLang="zh-CN" sz="1800" b="0" i="0" kern="1200" dirty="0">
                          <a:solidFill>
                            <a:schemeClr val="tx1"/>
                          </a:solidFill>
                          <a:effectLst/>
                          <a:latin typeface="-apple-system"/>
                          <a:ea typeface="+mn-ea"/>
                          <a:cs typeface="+mn-cs"/>
                        </a:rPr>
                        <a:t>:</a:t>
                      </a:r>
                    </a:p>
                    <a:p>
                      <a:pPr marL="0" algn="l" defTabSz="914400" rtl="0" eaLnBrk="1" latinLnBrk="0" hangingPunct="1">
                        <a:buFont typeface="+mj-lt"/>
                        <a:buAutoNum type="arabicPeriod"/>
                      </a:pPr>
                      <a:r>
                        <a:rPr lang="zh-CN" altLang="en-US" sz="1800" b="0" i="0" kern="1200" dirty="0">
                          <a:solidFill>
                            <a:schemeClr val="tx1"/>
                          </a:solidFill>
                          <a:effectLst/>
                          <a:latin typeface="-apple-system"/>
                          <a:ea typeface="+mn-ea"/>
                          <a:cs typeface="+mn-cs"/>
                        </a:rPr>
                        <a:t>显示程序头表信息。程序头表描述</a:t>
                      </a:r>
                      <a:r>
                        <a:rPr lang="en" altLang="zh-CN" sz="1800" b="0" i="0" kern="1200" dirty="0">
                          <a:solidFill>
                            <a:schemeClr val="tx1"/>
                          </a:solidFill>
                          <a:effectLst/>
                          <a:latin typeface="-apple-system"/>
                          <a:ea typeface="+mn-ea"/>
                          <a:cs typeface="+mn-cs"/>
                        </a:rPr>
                        <a:t>ELF</a:t>
                      </a:r>
                      <a:r>
                        <a:rPr lang="zh-CN" altLang="en-US" sz="1800" b="0" i="0" kern="1200" dirty="0">
                          <a:solidFill>
                            <a:schemeClr val="tx1"/>
                          </a:solidFill>
                          <a:effectLst/>
                          <a:latin typeface="-apple-system"/>
                          <a:ea typeface="+mn-ea"/>
                          <a:cs typeface="+mn-cs"/>
                        </a:rPr>
                        <a:t>文件各个段</a:t>
                      </a:r>
                      <a:r>
                        <a:rPr lang="en-US" altLang="zh-CN" sz="1800" b="0" i="0" kern="1200" dirty="0">
                          <a:solidFill>
                            <a:schemeClr val="tx1"/>
                          </a:solidFill>
                          <a:effectLst/>
                          <a:latin typeface="-apple-system"/>
                          <a:ea typeface="+mn-ea"/>
                          <a:cs typeface="+mn-cs"/>
                        </a:rPr>
                        <a:t>(</a:t>
                      </a:r>
                      <a:r>
                        <a:rPr lang="zh-CN" altLang="en-US" sz="1800" b="0" i="0" kern="1200" dirty="0">
                          <a:solidFill>
                            <a:schemeClr val="tx1"/>
                          </a:solidFill>
                          <a:effectLst/>
                          <a:latin typeface="-apple-system"/>
                          <a:ea typeface="+mn-ea"/>
                          <a:cs typeface="+mn-cs"/>
                        </a:rPr>
                        <a:t>代码段、数据段等</a:t>
                      </a:r>
                      <a:r>
                        <a:rPr lang="en-US" altLang="zh-CN" sz="1800" b="0" i="0" kern="1200" dirty="0">
                          <a:solidFill>
                            <a:schemeClr val="tx1"/>
                          </a:solidFill>
                          <a:effectLst/>
                          <a:latin typeface="-apple-system"/>
                          <a:ea typeface="+mn-ea"/>
                          <a:cs typeface="+mn-cs"/>
                        </a:rPr>
                        <a:t>)</a:t>
                      </a:r>
                      <a:r>
                        <a:rPr lang="zh-CN" altLang="en-US" sz="1800" b="0" i="0" kern="1200" dirty="0">
                          <a:solidFill>
                            <a:schemeClr val="tx1"/>
                          </a:solidFill>
                          <a:effectLst/>
                          <a:latin typeface="-apple-system"/>
                          <a:ea typeface="+mn-ea"/>
                          <a:cs typeface="+mn-cs"/>
                        </a:rPr>
                        <a:t>在文件中的布局信息。</a:t>
                      </a:r>
                    </a:p>
                    <a:p>
                      <a:pPr marL="0" algn="l" defTabSz="914400" rtl="0" eaLnBrk="1" latinLnBrk="0" hangingPunct="1">
                        <a:buFont typeface="+mj-lt"/>
                        <a:buAutoNum type="arabicPeriod"/>
                      </a:pPr>
                      <a:r>
                        <a:rPr lang="zh-CN" altLang="en-US" sz="1800" b="0" i="0" kern="1200" dirty="0">
                          <a:solidFill>
                            <a:schemeClr val="tx1"/>
                          </a:solidFill>
                          <a:effectLst/>
                          <a:latin typeface="-apple-system"/>
                          <a:ea typeface="+mn-ea"/>
                          <a:cs typeface="+mn-cs"/>
                        </a:rPr>
                        <a:t>显示节区头表信息。节区头表描述</a:t>
                      </a:r>
                      <a:r>
                        <a:rPr lang="en" altLang="zh-CN" sz="1800" b="0" i="0" kern="1200" dirty="0">
                          <a:solidFill>
                            <a:schemeClr val="tx1"/>
                          </a:solidFill>
                          <a:effectLst/>
                          <a:latin typeface="-apple-system"/>
                          <a:ea typeface="+mn-ea"/>
                          <a:cs typeface="+mn-cs"/>
                        </a:rPr>
                        <a:t>ELF</a:t>
                      </a:r>
                      <a:r>
                        <a:rPr lang="zh-CN" altLang="en-US" sz="1800" b="0" i="0" kern="1200" dirty="0">
                          <a:solidFill>
                            <a:schemeClr val="tx1"/>
                          </a:solidFill>
                          <a:effectLst/>
                          <a:latin typeface="-apple-system"/>
                          <a:ea typeface="+mn-ea"/>
                          <a:cs typeface="+mn-cs"/>
                        </a:rPr>
                        <a:t>文件各个节区</a:t>
                      </a:r>
                      <a:r>
                        <a:rPr lang="en-US" altLang="zh-CN" sz="1800" b="0" i="0" kern="1200" dirty="0">
                          <a:solidFill>
                            <a:schemeClr val="tx1"/>
                          </a:solidFill>
                          <a:effectLst/>
                          <a:latin typeface="-apple-system"/>
                          <a:ea typeface="+mn-ea"/>
                          <a:cs typeface="+mn-cs"/>
                        </a:rPr>
                        <a:t>(</a:t>
                      </a:r>
                      <a:r>
                        <a:rPr lang="zh-CN" altLang="en-US" sz="1800" b="0" i="0" kern="1200" dirty="0">
                          <a:solidFill>
                            <a:schemeClr val="tx1"/>
                          </a:solidFill>
                          <a:effectLst/>
                          <a:latin typeface="-apple-system"/>
                          <a:ea typeface="+mn-ea"/>
                          <a:cs typeface="+mn-cs"/>
                        </a:rPr>
                        <a:t>代码节、数据节等</a:t>
                      </a:r>
                      <a:r>
                        <a:rPr lang="en-US" altLang="zh-CN" sz="1800" b="0" i="0" kern="1200" dirty="0">
                          <a:solidFill>
                            <a:schemeClr val="tx1"/>
                          </a:solidFill>
                          <a:effectLst/>
                          <a:latin typeface="-apple-system"/>
                          <a:ea typeface="+mn-ea"/>
                          <a:cs typeface="+mn-cs"/>
                        </a:rPr>
                        <a:t>)</a:t>
                      </a:r>
                      <a:r>
                        <a:rPr lang="zh-CN" altLang="en-US" sz="1800" b="0" i="0" kern="1200" dirty="0">
                          <a:solidFill>
                            <a:schemeClr val="tx1"/>
                          </a:solidFill>
                          <a:effectLst/>
                          <a:latin typeface="-apple-system"/>
                          <a:ea typeface="+mn-ea"/>
                          <a:cs typeface="+mn-cs"/>
                        </a:rPr>
                        <a:t>在文件中的布局信息。</a:t>
                      </a:r>
                    </a:p>
                    <a:p>
                      <a:pPr marL="0" algn="l" defTabSz="914400" rtl="0" eaLnBrk="1" latinLnBrk="0" hangingPunct="1">
                        <a:buFont typeface="+mj-lt"/>
                        <a:buAutoNum type="arabicPeriod"/>
                      </a:pPr>
                      <a:r>
                        <a:rPr lang="zh-CN" altLang="en-US" sz="1800" b="0" i="0" kern="1200" dirty="0">
                          <a:solidFill>
                            <a:schemeClr val="tx1"/>
                          </a:solidFill>
                          <a:effectLst/>
                          <a:latin typeface="-apple-system"/>
                          <a:ea typeface="+mn-ea"/>
                          <a:cs typeface="+mn-cs"/>
                        </a:rPr>
                        <a:t>帮助分析</a:t>
                      </a:r>
                      <a:r>
                        <a:rPr lang="en" altLang="zh-CN" sz="1800" b="0" i="0" kern="1200" dirty="0">
                          <a:solidFill>
                            <a:schemeClr val="tx1"/>
                          </a:solidFill>
                          <a:effectLst/>
                          <a:latin typeface="-apple-system"/>
                          <a:ea typeface="+mn-ea"/>
                          <a:cs typeface="+mn-cs"/>
                        </a:rPr>
                        <a:t>ELF</a:t>
                      </a:r>
                      <a:r>
                        <a:rPr lang="zh-CN" altLang="en-US" sz="1800" b="0" i="0" kern="1200" dirty="0">
                          <a:solidFill>
                            <a:schemeClr val="tx1"/>
                          </a:solidFill>
                          <a:effectLst/>
                          <a:latin typeface="-apple-system"/>
                          <a:ea typeface="+mn-ea"/>
                          <a:cs typeface="+mn-cs"/>
                        </a:rPr>
                        <a:t>文件 </a:t>
                      </a:r>
                      <a:r>
                        <a:rPr lang="en" altLang="zh-CN" sz="1800" b="0" i="0" kern="1200" dirty="0">
                          <a:solidFill>
                            <a:schemeClr val="tx1"/>
                          </a:solidFill>
                          <a:effectLst/>
                          <a:latin typeface="-apple-system"/>
                          <a:ea typeface="+mn-ea"/>
                          <a:cs typeface="+mn-cs"/>
                        </a:rPr>
                        <a:t>segments</a:t>
                      </a:r>
                      <a:r>
                        <a:rPr lang="zh-CN" altLang="en-US" sz="1800" b="0" i="0" kern="1200" dirty="0">
                          <a:solidFill>
                            <a:schemeClr val="tx1"/>
                          </a:solidFill>
                          <a:effectLst/>
                          <a:latin typeface="-apple-system"/>
                          <a:ea typeface="+mn-ea"/>
                          <a:cs typeface="+mn-cs"/>
                        </a:rPr>
                        <a:t>和</a:t>
                      </a:r>
                      <a:r>
                        <a:rPr lang="en" altLang="zh-CN" sz="1800" b="0" i="0" kern="1200" dirty="0">
                          <a:solidFill>
                            <a:schemeClr val="tx1"/>
                          </a:solidFill>
                          <a:effectLst/>
                          <a:latin typeface="-apple-system"/>
                          <a:ea typeface="+mn-ea"/>
                          <a:cs typeface="+mn-cs"/>
                        </a:rPr>
                        <a:t>sections</a:t>
                      </a:r>
                      <a:r>
                        <a:rPr lang="zh-CN" altLang="en-US" sz="1800" b="0" i="0" kern="1200" dirty="0">
                          <a:solidFill>
                            <a:schemeClr val="tx1"/>
                          </a:solidFill>
                          <a:effectLst/>
                          <a:latin typeface="-apple-system"/>
                          <a:ea typeface="+mn-ea"/>
                          <a:cs typeface="+mn-cs"/>
                        </a:rPr>
                        <a:t>的组织结构。</a:t>
                      </a:r>
                    </a:p>
                    <a:p>
                      <a:pPr marL="0" algn="l" defTabSz="914400" rtl="0" eaLnBrk="1" latinLnBrk="0" hangingPunct="1">
                        <a:buFont typeface="+mj-lt"/>
                      </a:pPr>
                      <a:r>
                        <a:rPr lang="zh-CN" altLang="en-US" sz="1800" b="0" i="0" kern="1200" dirty="0">
                          <a:solidFill>
                            <a:schemeClr val="tx1"/>
                          </a:solidFill>
                          <a:effectLst/>
                          <a:latin typeface="-apple-system"/>
                          <a:ea typeface="+mn-ea"/>
                          <a:cs typeface="+mn-cs"/>
                        </a:rPr>
                        <a:t>打印节到段段映射。</a:t>
                      </a:r>
                    </a:p>
                  </a:txBody>
                  <a:tcPr marL="123825" marR="123825" marT="57150" marB="57150" anchor="ctr"/>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3387884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sp>
        <p:nvSpPr>
          <p:cNvPr id="7" name="标题 1">
            <a:extLst>
              <a:ext uri="{FF2B5EF4-FFF2-40B4-BE49-F238E27FC236}">
                <a16:creationId xmlns:a16="http://schemas.microsoft.com/office/drawing/2014/main" id="{4C1E1DBA-33F9-B73E-D3BD-0792C10024C1}"/>
              </a:ext>
            </a:extLst>
          </p:cNvPr>
          <p:cNvSpPr>
            <a:spLocks noGrp="1"/>
          </p:cNvSpPr>
          <p:nvPr>
            <p:ph type="title"/>
          </p:nvPr>
        </p:nvSpPr>
        <p:spPr>
          <a:xfrm>
            <a:off x="660402" y="0"/>
            <a:ext cx="10858500" cy="1028700"/>
          </a:xfrm>
        </p:spPr>
        <p:txBody>
          <a:bodyPr/>
          <a:lstStyle/>
          <a:p>
            <a:r>
              <a:rPr lang="zh-CN" altLang="en-US" dirty="0"/>
              <a:t>选项剖析</a:t>
            </a:r>
          </a:p>
        </p:txBody>
      </p:sp>
      <p:sp>
        <p:nvSpPr>
          <p:cNvPr id="8" name="灯片编号占位符 2">
            <a:extLst>
              <a:ext uri="{FF2B5EF4-FFF2-40B4-BE49-F238E27FC236}">
                <a16:creationId xmlns:a16="http://schemas.microsoft.com/office/drawing/2014/main" id="{47271052-827E-A669-F6D0-C5FC672DBE51}"/>
              </a:ext>
            </a:extLst>
          </p:cNvPr>
          <p:cNvSpPr txBox="1">
            <a:spLocks/>
          </p:cNvSpPr>
          <p:nvPr/>
        </p:nvSpPr>
        <p:spPr>
          <a:xfrm>
            <a:off x="8971305" y="6235704"/>
            <a:ext cx="2547595" cy="206381"/>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5</a:t>
            </a:r>
            <a:endParaRPr lang="zh-CN" altLang="en-US" dirty="0"/>
          </a:p>
        </p:txBody>
      </p:sp>
      <p:sp>
        <p:nvSpPr>
          <p:cNvPr id="12" name="矩形 11">
            <a:extLst>
              <a:ext uri="{FF2B5EF4-FFF2-40B4-BE49-F238E27FC236}">
                <a16:creationId xmlns:a16="http://schemas.microsoft.com/office/drawing/2014/main" id="{A0F6EFF4-17DD-C721-A14C-3ABA36B6C174}"/>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13" name="直线连接符 12">
            <a:extLst>
              <a:ext uri="{FF2B5EF4-FFF2-40B4-BE49-F238E27FC236}">
                <a16:creationId xmlns:a16="http://schemas.microsoft.com/office/drawing/2014/main" id="{0724EB5A-7300-0394-6355-442772E763D5}"/>
              </a:ext>
            </a:extLst>
          </p:cNvPr>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E3699406-CE2C-AE75-FB5C-2DF52584CFEA}"/>
              </a:ext>
            </a:extLst>
          </p:cNvPr>
          <p:cNvPicPr>
            <a:picLocks noChangeAspect="1"/>
          </p:cNvPicPr>
          <p:nvPr/>
        </p:nvPicPr>
        <p:blipFill>
          <a:blip r:embed="rId3"/>
          <a:stretch>
            <a:fillRect/>
          </a:stretch>
        </p:blipFill>
        <p:spPr>
          <a:xfrm>
            <a:off x="1358404" y="1158667"/>
            <a:ext cx="7772400" cy="3903357"/>
          </a:xfrm>
          <a:prstGeom prst="rect">
            <a:avLst/>
          </a:prstGeom>
        </p:spPr>
      </p:pic>
      <p:sp>
        <p:nvSpPr>
          <p:cNvPr id="15" name="文本框 14">
            <a:extLst>
              <a:ext uri="{FF2B5EF4-FFF2-40B4-BE49-F238E27FC236}">
                <a16:creationId xmlns:a16="http://schemas.microsoft.com/office/drawing/2014/main" id="{D1E147F4-33BA-1AED-0013-3B31A30B9CFD}"/>
              </a:ext>
            </a:extLst>
          </p:cNvPr>
          <p:cNvSpPr txBox="1"/>
          <p:nvPr/>
        </p:nvSpPr>
        <p:spPr>
          <a:xfrm>
            <a:off x="3767017" y="4936957"/>
            <a:ext cx="3441968" cy="369332"/>
          </a:xfrm>
          <a:prstGeom prst="rect">
            <a:avLst/>
          </a:prstGeom>
          <a:noFill/>
        </p:spPr>
        <p:txBody>
          <a:bodyPr wrap="none" rtlCol="0">
            <a:spAutoFit/>
          </a:bodyPr>
          <a:lstStyle/>
          <a:p>
            <a:r>
              <a:rPr kumimoji="1" lang="en-US" altLang="zh-CN" dirty="0"/>
              <a:t>ELF</a:t>
            </a:r>
            <a:r>
              <a:rPr kumimoji="1" lang="zh-CN" altLang="en-US" dirty="0"/>
              <a:t>文件解析 查看文件头流程图</a:t>
            </a:r>
          </a:p>
        </p:txBody>
      </p:sp>
      <p:pic>
        <p:nvPicPr>
          <p:cNvPr id="16" name="图片 15">
            <a:extLst>
              <a:ext uri="{FF2B5EF4-FFF2-40B4-BE49-F238E27FC236}">
                <a16:creationId xmlns:a16="http://schemas.microsoft.com/office/drawing/2014/main" id="{A5473C9F-482F-3C1E-9ABF-02C08E69C9D5}"/>
              </a:ext>
            </a:extLst>
          </p:cNvPr>
          <p:cNvPicPr>
            <a:picLocks noChangeAspect="1"/>
          </p:cNvPicPr>
          <p:nvPr/>
        </p:nvPicPr>
        <p:blipFill>
          <a:blip r:embed="rId4"/>
          <a:stretch>
            <a:fillRect/>
          </a:stretch>
        </p:blipFill>
        <p:spPr>
          <a:xfrm>
            <a:off x="1358404" y="1664845"/>
            <a:ext cx="7772400" cy="2509051"/>
          </a:xfrm>
          <a:prstGeom prst="rect">
            <a:avLst/>
          </a:prstGeom>
        </p:spPr>
      </p:pic>
      <p:sp>
        <p:nvSpPr>
          <p:cNvPr id="17" name="文本框 16">
            <a:extLst>
              <a:ext uri="{FF2B5EF4-FFF2-40B4-BE49-F238E27FC236}">
                <a16:creationId xmlns:a16="http://schemas.microsoft.com/office/drawing/2014/main" id="{6309DF85-D131-F30D-7074-93F9D426E037}"/>
              </a:ext>
            </a:extLst>
          </p:cNvPr>
          <p:cNvSpPr txBox="1"/>
          <p:nvPr/>
        </p:nvSpPr>
        <p:spPr>
          <a:xfrm>
            <a:off x="2963453" y="4248628"/>
            <a:ext cx="3441968" cy="369332"/>
          </a:xfrm>
          <a:prstGeom prst="rect">
            <a:avLst/>
          </a:prstGeom>
          <a:noFill/>
        </p:spPr>
        <p:txBody>
          <a:bodyPr wrap="none" rtlCol="0">
            <a:spAutoFit/>
          </a:bodyPr>
          <a:lstStyle/>
          <a:p>
            <a:r>
              <a:rPr kumimoji="1" lang="en-US" altLang="zh-CN" dirty="0"/>
              <a:t>ELF</a:t>
            </a:r>
            <a:r>
              <a:rPr kumimoji="1" lang="zh-CN" altLang="en-US" dirty="0"/>
              <a:t>文件解析 查看程序头流程图</a:t>
            </a:r>
          </a:p>
        </p:txBody>
      </p:sp>
      <p:pic>
        <p:nvPicPr>
          <p:cNvPr id="18" name="图片 17">
            <a:extLst>
              <a:ext uri="{FF2B5EF4-FFF2-40B4-BE49-F238E27FC236}">
                <a16:creationId xmlns:a16="http://schemas.microsoft.com/office/drawing/2014/main" id="{63BAB31A-86C1-0D78-E4A5-04C0CDC7AD95}"/>
              </a:ext>
            </a:extLst>
          </p:cNvPr>
          <p:cNvPicPr>
            <a:picLocks noChangeAspect="1"/>
          </p:cNvPicPr>
          <p:nvPr/>
        </p:nvPicPr>
        <p:blipFill>
          <a:blip r:embed="rId5"/>
          <a:stretch>
            <a:fillRect/>
          </a:stretch>
        </p:blipFill>
        <p:spPr>
          <a:xfrm>
            <a:off x="1885586" y="1076578"/>
            <a:ext cx="6718035" cy="4426097"/>
          </a:xfrm>
          <a:prstGeom prst="rect">
            <a:avLst/>
          </a:prstGeom>
        </p:spPr>
      </p:pic>
      <p:sp>
        <p:nvSpPr>
          <p:cNvPr id="19" name="文本框 18">
            <a:extLst>
              <a:ext uri="{FF2B5EF4-FFF2-40B4-BE49-F238E27FC236}">
                <a16:creationId xmlns:a16="http://schemas.microsoft.com/office/drawing/2014/main" id="{5F1A8CB4-8658-A137-C48E-86B6100AD096}"/>
              </a:ext>
            </a:extLst>
          </p:cNvPr>
          <p:cNvSpPr txBox="1"/>
          <p:nvPr/>
        </p:nvSpPr>
        <p:spPr>
          <a:xfrm>
            <a:off x="3443870" y="5699333"/>
            <a:ext cx="3441968" cy="369332"/>
          </a:xfrm>
          <a:prstGeom prst="rect">
            <a:avLst/>
          </a:prstGeom>
          <a:noFill/>
        </p:spPr>
        <p:txBody>
          <a:bodyPr wrap="none" rtlCol="0">
            <a:spAutoFit/>
          </a:bodyPr>
          <a:lstStyle/>
          <a:p>
            <a:r>
              <a:rPr kumimoji="1" lang="en-US" altLang="zh-CN" dirty="0"/>
              <a:t>ELF</a:t>
            </a:r>
            <a:r>
              <a:rPr kumimoji="1" lang="zh-CN" altLang="en-US" dirty="0"/>
              <a:t>文件解析 查看文件头流程图</a:t>
            </a:r>
          </a:p>
        </p:txBody>
      </p:sp>
      <p:sp>
        <p:nvSpPr>
          <p:cNvPr id="2" name="文本框 1">
            <a:extLst>
              <a:ext uri="{FF2B5EF4-FFF2-40B4-BE49-F238E27FC236}">
                <a16:creationId xmlns:a16="http://schemas.microsoft.com/office/drawing/2014/main" id="{8F3BACC6-6757-7540-F6C6-FDC88A944F69}"/>
              </a:ext>
            </a:extLst>
          </p:cNvPr>
          <p:cNvSpPr txBox="1"/>
          <p:nvPr/>
        </p:nvSpPr>
        <p:spPr>
          <a:xfrm>
            <a:off x="125204" y="5181222"/>
            <a:ext cx="1107996" cy="369332"/>
          </a:xfrm>
          <a:prstGeom prst="rect">
            <a:avLst/>
          </a:prstGeom>
          <a:noFill/>
        </p:spPr>
        <p:txBody>
          <a:bodyPr wrap="none" rtlCol="0">
            <a:spAutoFit/>
          </a:bodyPr>
          <a:lstStyle/>
          <a:p>
            <a:r>
              <a:rPr kumimoji="1" lang="zh-CN" altLang="en-US" dirty="0">
                <a:hlinkClick r:id="rId6" action="ppaction://hlinksldjump"/>
              </a:rPr>
              <a:t>样例解析</a:t>
            </a:r>
            <a:endParaRPr kumimoji="1" lang="zh-CN" altLang="en-US" dirty="0"/>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grpId="3"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17" grpId="2"/>
      <p:bldP spid="17" grpId="3"/>
      <p:bldP spid="19" grpId="0"/>
      <p:bldP spid="19" grpId="1"/>
      <p:bldP spid="19"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任务概述与团队分工</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1</a:t>
            </a:r>
            <a:endParaRPr lang="zh-CN" altLang="en-US" dirty="0"/>
          </a:p>
        </p:txBody>
      </p:sp>
      <p:sp>
        <p:nvSpPr>
          <p:cNvPr id="7" name="矩形 6">
            <a:extLst>
              <a:ext uri="{FF2B5EF4-FFF2-40B4-BE49-F238E27FC236}">
                <a16:creationId xmlns:a16="http://schemas.microsoft.com/office/drawing/2014/main" id="{E0866B5D-509F-FF84-6856-CD52B698FBEC}"/>
              </a:ext>
            </a:extLst>
          </p:cNvPr>
          <p:cNvSpPr/>
          <p:nvPr/>
        </p:nvSpPr>
        <p:spPr>
          <a:xfrm>
            <a:off x="660401" y="1226323"/>
            <a:ext cx="8994237" cy="4806341"/>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2EFDB417-A2ED-D5DC-7707-D0909C75A403}"/>
              </a:ext>
            </a:extLst>
          </p:cNvPr>
          <p:cNvSpPr txBox="1"/>
          <p:nvPr/>
        </p:nvSpPr>
        <p:spPr>
          <a:xfrm>
            <a:off x="783771" y="1947552"/>
            <a:ext cx="8122736" cy="738664"/>
          </a:xfrm>
          <a:prstGeom prst="rect">
            <a:avLst/>
          </a:prstGeom>
          <a:noFill/>
        </p:spPr>
        <p:txBody>
          <a:bodyPr wrap="none" rtlCol="0">
            <a:spAutoFit/>
          </a:bodyPr>
          <a:lstStyle/>
          <a:p>
            <a:r>
              <a:rPr kumimoji="1" lang="zh-CN" altLang="en-US" sz="2400" dirty="0"/>
              <a:t>詹少雄</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统筹团队任务，安排实训方案与讲解，完成了</a:t>
            </a:r>
            <a:r>
              <a:rPr kumimoji="1" lang="en-US" altLang="zh-CN" dirty="0"/>
              <a:t>-h</a:t>
            </a:r>
            <a:r>
              <a:rPr kumimoji="1" lang="zh-CN" altLang="en-US" dirty="0"/>
              <a:t>，</a:t>
            </a:r>
            <a:r>
              <a:rPr kumimoji="1" lang="en-US" altLang="zh-CN" dirty="0"/>
              <a:t>-S</a:t>
            </a:r>
            <a:r>
              <a:rPr kumimoji="1" lang="zh-CN" altLang="en-US" dirty="0"/>
              <a:t>，</a:t>
            </a:r>
            <a:r>
              <a:rPr kumimoji="1" lang="en-US" altLang="zh-CN" dirty="0"/>
              <a:t>-l</a:t>
            </a:r>
            <a:r>
              <a:rPr kumimoji="1" lang="zh-CN" altLang="en-US" dirty="0"/>
              <a:t>，</a:t>
            </a:r>
            <a:r>
              <a:rPr kumimoji="1" lang="en-US" altLang="zh-CN" dirty="0"/>
              <a:t>-d ELF</a:t>
            </a:r>
            <a:r>
              <a:rPr kumimoji="1" lang="zh-CN" altLang="en-US" dirty="0"/>
              <a:t>解析选项</a:t>
            </a:r>
          </a:p>
        </p:txBody>
      </p:sp>
      <p:sp>
        <p:nvSpPr>
          <p:cNvPr id="9" name="矩形 8">
            <a:extLst>
              <a:ext uri="{FF2B5EF4-FFF2-40B4-BE49-F238E27FC236}">
                <a16:creationId xmlns:a16="http://schemas.microsoft.com/office/drawing/2014/main" id="{4AF2D979-D70E-2ADE-AE8D-99DB32713853}"/>
              </a:ext>
            </a:extLst>
          </p:cNvPr>
          <p:cNvSpPr/>
          <p:nvPr/>
        </p:nvSpPr>
        <p:spPr>
          <a:xfrm>
            <a:off x="783771" y="155604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01</a:t>
            </a:r>
            <a:endParaRPr lang="zh-CN" altLang="en-US" sz="1300" b="1" dirty="0">
              <a:solidFill>
                <a:schemeClr val="bg1"/>
              </a:solidFill>
            </a:endParaRPr>
          </a:p>
        </p:txBody>
      </p:sp>
      <p:sp>
        <p:nvSpPr>
          <p:cNvPr id="10" name="文本框 9">
            <a:extLst>
              <a:ext uri="{FF2B5EF4-FFF2-40B4-BE49-F238E27FC236}">
                <a16:creationId xmlns:a16="http://schemas.microsoft.com/office/drawing/2014/main" id="{23BCCA45-89E0-CC26-4E90-B3B5C98A866D}"/>
              </a:ext>
            </a:extLst>
          </p:cNvPr>
          <p:cNvSpPr txBox="1"/>
          <p:nvPr/>
        </p:nvSpPr>
        <p:spPr>
          <a:xfrm>
            <a:off x="783771" y="3236867"/>
            <a:ext cx="7019870" cy="738664"/>
          </a:xfrm>
          <a:prstGeom prst="rect">
            <a:avLst/>
          </a:prstGeom>
          <a:noFill/>
        </p:spPr>
        <p:txBody>
          <a:bodyPr wrap="none" rtlCol="0">
            <a:spAutoFit/>
          </a:bodyPr>
          <a:lstStyle/>
          <a:p>
            <a:r>
              <a:rPr kumimoji="1" lang="zh-CN" altLang="en-US" sz="2400" dirty="0"/>
              <a:t>李绅</a:t>
            </a:r>
            <a:r>
              <a:rPr kumimoji="1" lang="en-US" altLang="zh-CN" sz="2400" dirty="0"/>
              <a:t> </a:t>
            </a:r>
            <a:r>
              <a:rPr kumimoji="1" lang="zh-CN" altLang="en-US" dirty="0"/>
              <a:t>计科</a:t>
            </a:r>
            <a:r>
              <a:rPr kumimoji="1" lang="en-US" altLang="zh-CN" dirty="0"/>
              <a:t>2004</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-n</a:t>
            </a:r>
            <a:r>
              <a:rPr kumimoji="1" lang="zh-CN" altLang="en-US" dirty="0"/>
              <a:t>，</a:t>
            </a:r>
            <a:r>
              <a:rPr kumimoji="1" lang="en-US" altLang="zh-CN" dirty="0"/>
              <a:t>-e</a:t>
            </a:r>
            <a:r>
              <a:rPr kumimoji="1" lang="zh-CN" altLang="en-US" dirty="0"/>
              <a:t>，</a:t>
            </a:r>
            <a:r>
              <a:rPr kumimoji="1" lang="en-US" altLang="zh-CN" dirty="0"/>
              <a:t>-r</a:t>
            </a:r>
            <a:r>
              <a:rPr kumimoji="1" lang="zh-CN" altLang="en-US" dirty="0"/>
              <a:t>，</a:t>
            </a:r>
            <a:r>
              <a:rPr kumimoji="1" lang="en-US" altLang="zh-CN" dirty="0"/>
              <a:t>-d </a:t>
            </a:r>
            <a:r>
              <a:rPr kumimoji="1" lang="zh-CN" altLang="en-US" dirty="0"/>
              <a:t>的</a:t>
            </a:r>
            <a:r>
              <a:rPr kumimoji="1" lang="en-US" altLang="zh-CN" dirty="0"/>
              <a:t>ELF</a:t>
            </a:r>
            <a:r>
              <a:rPr kumimoji="1" lang="zh-CN" altLang="en-US" dirty="0"/>
              <a:t>解析选项</a:t>
            </a:r>
          </a:p>
        </p:txBody>
      </p:sp>
      <p:sp>
        <p:nvSpPr>
          <p:cNvPr id="11" name="矩形 10">
            <a:extLst>
              <a:ext uri="{FF2B5EF4-FFF2-40B4-BE49-F238E27FC236}">
                <a16:creationId xmlns:a16="http://schemas.microsoft.com/office/drawing/2014/main" id="{34889388-AE38-7EA5-64A5-592733A5246D}"/>
              </a:ext>
            </a:extLst>
          </p:cNvPr>
          <p:cNvSpPr/>
          <p:nvPr/>
        </p:nvSpPr>
        <p:spPr>
          <a:xfrm>
            <a:off x="783770" y="288267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sp>
        <p:nvSpPr>
          <p:cNvPr id="12" name="文本框 11">
            <a:extLst>
              <a:ext uri="{FF2B5EF4-FFF2-40B4-BE49-F238E27FC236}">
                <a16:creationId xmlns:a16="http://schemas.microsoft.com/office/drawing/2014/main" id="{5F716817-90F5-53D9-A2E1-D84853BCA544}"/>
              </a:ext>
            </a:extLst>
          </p:cNvPr>
          <p:cNvSpPr txBox="1"/>
          <p:nvPr/>
        </p:nvSpPr>
        <p:spPr>
          <a:xfrm>
            <a:off x="783770" y="4634765"/>
            <a:ext cx="6942926" cy="738664"/>
          </a:xfrm>
          <a:prstGeom prst="rect">
            <a:avLst/>
          </a:prstGeom>
          <a:noFill/>
        </p:spPr>
        <p:txBody>
          <a:bodyPr wrap="none" rtlCol="0">
            <a:spAutoFit/>
          </a:bodyPr>
          <a:lstStyle/>
          <a:p>
            <a:r>
              <a:rPr kumimoji="1" lang="zh-CN" altLang="en-US" sz="2400" dirty="0"/>
              <a:t>杜鹏</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-s</a:t>
            </a:r>
            <a:r>
              <a:rPr kumimoji="1" lang="zh-CN" altLang="en-US" dirty="0"/>
              <a:t>，</a:t>
            </a:r>
            <a:r>
              <a:rPr kumimoji="1" lang="en-US" altLang="zh-CN" dirty="0"/>
              <a:t>-t</a:t>
            </a:r>
            <a:r>
              <a:rPr kumimoji="1" lang="zh-CN" altLang="en-US" dirty="0"/>
              <a:t>，</a:t>
            </a:r>
            <a:r>
              <a:rPr kumimoji="1" lang="en-US" altLang="zh-CN" dirty="0"/>
              <a:t>-g</a:t>
            </a:r>
            <a:r>
              <a:rPr kumimoji="1" lang="zh-CN" altLang="en-US" dirty="0"/>
              <a:t>，</a:t>
            </a:r>
            <a:r>
              <a:rPr kumimoji="1" lang="en-US" altLang="zh-CN" dirty="0"/>
              <a:t>-d </a:t>
            </a:r>
            <a:r>
              <a:rPr kumimoji="1" lang="zh-CN" altLang="en-US" dirty="0"/>
              <a:t>的</a:t>
            </a:r>
            <a:r>
              <a:rPr kumimoji="1" lang="en-US" altLang="zh-CN" dirty="0"/>
              <a:t>ELF</a:t>
            </a:r>
            <a:r>
              <a:rPr kumimoji="1" lang="zh-CN" altLang="en-US" dirty="0"/>
              <a:t>解析选项</a:t>
            </a:r>
          </a:p>
        </p:txBody>
      </p:sp>
      <p:sp>
        <p:nvSpPr>
          <p:cNvPr id="13" name="矩形 12">
            <a:extLst>
              <a:ext uri="{FF2B5EF4-FFF2-40B4-BE49-F238E27FC236}">
                <a16:creationId xmlns:a16="http://schemas.microsoft.com/office/drawing/2014/main" id="{D895131F-A93F-3175-C765-E664964BF819}"/>
              </a:ext>
            </a:extLst>
          </p:cNvPr>
          <p:cNvSpPr/>
          <p:nvPr/>
        </p:nvSpPr>
        <p:spPr>
          <a:xfrm>
            <a:off x="783770" y="425783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16" name="直线连接符 15">
            <a:extLst>
              <a:ext uri="{FF2B5EF4-FFF2-40B4-BE49-F238E27FC236}">
                <a16:creationId xmlns:a16="http://schemas.microsoft.com/office/drawing/2014/main" id="{8151CDEB-4E92-4022-6B95-B54D0B968707}"/>
              </a:ext>
            </a:extLst>
          </p:cNvPr>
          <p:cNvCxnSpPr/>
          <p:nvPr/>
        </p:nvCxnSpPr>
        <p:spPr>
          <a:xfrm>
            <a:off x="1282535" y="2686216"/>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83707713-9B31-2F90-5FA6-13B147645383}"/>
              </a:ext>
            </a:extLst>
          </p:cNvPr>
          <p:cNvCxnSpPr/>
          <p:nvPr/>
        </p:nvCxnSpPr>
        <p:spPr>
          <a:xfrm>
            <a:off x="1282535" y="3975531"/>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8242E69-678C-6B57-2F51-162AE722296B}"/>
              </a:ext>
            </a:extLst>
          </p:cNvPr>
          <p:cNvCxnSpPr/>
          <p:nvPr/>
        </p:nvCxnSpPr>
        <p:spPr>
          <a:xfrm>
            <a:off x="1335434" y="5373429"/>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0" name="图形 19" descr="用户 纯色填充">
            <a:extLst>
              <a:ext uri="{FF2B5EF4-FFF2-40B4-BE49-F238E27FC236}">
                <a16:creationId xmlns:a16="http://schemas.microsoft.com/office/drawing/2014/main" id="{3F4227B9-F431-0175-C84E-11F1B4512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472" y="1226323"/>
            <a:ext cx="1272082" cy="1272082"/>
          </a:xfrm>
          <a:prstGeom prst="rect">
            <a:avLst/>
          </a:prstGeom>
        </p:spPr>
      </p:pic>
      <p:cxnSp>
        <p:nvCxnSpPr>
          <p:cNvPr id="21" name="直线连接符 20">
            <a:extLst>
              <a:ext uri="{FF2B5EF4-FFF2-40B4-BE49-F238E27FC236}">
                <a16:creationId xmlns:a16="http://schemas.microsoft.com/office/drawing/2014/main" id="{5D95F1B2-69D4-EC3B-B541-296826F2763B}"/>
              </a:ext>
            </a:extLst>
          </p:cNvPr>
          <p:cNvCxnSpPr>
            <a:cxnSpLocks/>
          </p:cNvCxnSpPr>
          <p:nvPr/>
        </p:nvCxnSpPr>
        <p:spPr>
          <a:xfrm>
            <a:off x="1160699" y="1028700"/>
            <a:ext cx="23068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21824977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2479" y="1554883"/>
            <a:ext cx="4705347" cy="424732"/>
          </a:xfrm>
        </p:spPr>
        <p:txBody>
          <a:bodyPr/>
          <a:lstStyle/>
          <a:p>
            <a:r>
              <a:rPr lang="zh-CN" altLang="en-US" dirty="0"/>
              <a:t>选项剖析</a:t>
            </a:r>
            <a:r>
              <a:rPr lang="en-US" altLang="zh-CN" dirty="0"/>
              <a:t>-8</a:t>
            </a:r>
            <a:endParaRPr lang="zh-CN" altLang="en-US" dirty="0"/>
          </a:p>
        </p:txBody>
      </p:sp>
      <p:sp>
        <p:nvSpPr>
          <p:cNvPr id="4" name="文本框 3"/>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-n</a:t>
            </a:r>
            <a:endParaRPr lang="zh-CN" altLang="en-US" sz="13800" b="1" dirty="0">
              <a:solidFill>
                <a:schemeClr val="accent5"/>
              </a:solidFill>
            </a:endParaRPr>
          </a:p>
        </p:txBody>
      </p:sp>
      <p:sp>
        <p:nvSpPr>
          <p:cNvPr id="5" name="文本占位符 2"/>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-n</a:t>
            </a:r>
            <a:r>
              <a:rPr lang="zh-CN" altLang="en-US" dirty="0"/>
              <a:t>选项的实现方法</a:t>
            </a:r>
            <a:endParaRPr lang="en-US" altLang="zh-C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选项</a:t>
            </a:r>
            <a:r>
              <a:rPr lang="en-US" altLang="zh-CN" dirty="0"/>
              <a:t>-n</a:t>
            </a:r>
            <a:r>
              <a:rPr lang="zh-CN" altLang="en-US" dirty="0"/>
              <a:t>功能如下：</a:t>
            </a:r>
          </a:p>
          <a:p>
            <a:r>
              <a:rPr lang="zh-CN" altLang="en-US" dirty="0"/>
              <a:t>1. 遍历ELF文件的节头部，查找并处理注释节的信息。</a:t>
            </a:r>
          </a:p>
          <a:p>
            <a:r>
              <a:rPr lang="zh-CN" altLang="en-US" dirty="0"/>
              <a:t>2. 检查ELF文件的版本号，并根据版本号输出相应的版本信息或提示信息。</a:t>
            </a:r>
          </a:p>
        </p:txBody>
      </p:sp>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sp>
        <p:nvSpPr>
          <p:cNvPr id="8" name="文本框 7"/>
          <p:cNvSpPr txBox="1"/>
          <p:nvPr/>
        </p:nvSpPr>
        <p:spPr>
          <a:xfrm>
            <a:off x="679201" y="1137049"/>
            <a:ext cx="7628577" cy="923330"/>
          </a:xfrm>
          <a:prstGeom prst="rect">
            <a:avLst/>
          </a:prstGeom>
          <a:noFill/>
        </p:spPr>
        <p:txBody>
          <a:bodyPr wrap="square">
            <a:spAutoFit/>
          </a:bodyPr>
          <a:lstStyle/>
          <a:p>
            <a:r>
              <a:rPr lang="zh-CN" altLang="en-US" dirty="0"/>
              <a:t>选项</a:t>
            </a:r>
            <a:r>
              <a:rPr lang="en-US" altLang="zh-CN" dirty="0"/>
              <a:t>-n</a:t>
            </a:r>
            <a:r>
              <a:rPr lang="zh-CN" altLang="en-US" dirty="0"/>
              <a:t>功能如下：</a:t>
            </a:r>
          </a:p>
          <a:p>
            <a:r>
              <a:rPr lang="zh-CN" altLang="en-US" dirty="0"/>
              <a:t>1. 遍历ELF文件的节头部，查找并处理注释节的信息。</a:t>
            </a:r>
          </a:p>
          <a:p>
            <a:r>
              <a:rPr lang="zh-CN" altLang="en-US" dirty="0"/>
              <a:t>2. 检查ELF文件的版本号，并根据版本号输出相应的版本信息或提示信息。</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797302" y="4334494"/>
            <a:ext cx="1681679" cy="466134"/>
          </a:xfrm>
          <a:prstGeom prst="rect">
            <a:avLst/>
          </a:prstGeom>
          <a:gradFill flip="none" rotWithShape="1">
            <a:gsLst>
              <a:gs pos="0">
                <a:srgbClr val="2FD988">
                  <a:tint val="66000"/>
                  <a:satMod val="160000"/>
                </a:srgbClr>
              </a:gs>
              <a:gs pos="50000">
                <a:srgbClr val="2FD988">
                  <a:tint val="44500"/>
                  <a:satMod val="160000"/>
                </a:srgbClr>
              </a:gs>
              <a:gs pos="100000">
                <a:srgbClr val="2FD988">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n w="0"/>
                <a:solidFill>
                  <a:schemeClr val="tx1"/>
                </a:solidFill>
                <a:effectLst>
                  <a:outerShdw blurRad="38100" dist="19050" dir="2700000" algn="tl" rotWithShape="0">
                    <a:schemeClr val="dk1">
                      <a:alpha val="40000"/>
                    </a:schemeClr>
                  </a:outerShdw>
                </a:effectLst>
              </a:rPr>
              <a:t>前</a:t>
            </a:r>
            <a:r>
              <a:rPr kumimoji="1" lang="en-US" altLang="zh-CN" sz="1600" dirty="0">
                <a:ln w="0"/>
                <a:solidFill>
                  <a:schemeClr val="tx1"/>
                </a:solidFill>
                <a:effectLst>
                  <a:outerShdw blurRad="38100" dist="19050" dir="2700000" algn="tl" rotWithShape="0">
                    <a:schemeClr val="dk1">
                      <a:alpha val="40000"/>
                    </a:schemeClr>
                  </a:outerShdw>
                </a:effectLst>
              </a:rPr>
              <a:t>16</a:t>
            </a:r>
            <a:r>
              <a:rPr kumimoji="1" lang="zh-CN" altLang="en-US" sz="1600" dirty="0">
                <a:ln w="0"/>
                <a:solidFill>
                  <a:schemeClr val="tx1"/>
                </a:solidFill>
                <a:effectLst>
                  <a:outerShdw blurRad="38100" dist="19050" dir="2700000" algn="tl" rotWithShape="0">
                    <a:schemeClr val="dk1">
                      <a:alpha val="40000"/>
                    </a:schemeClr>
                  </a:outerShdw>
                </a:effectLst>
              </a:rPr>
              <a:t>个字节</a:t>
            </a:r>
          </a:p>
        </p:txBody>
      </p:sp>
      <p:graphicFrame>
        <p:nvGraphicFramePr>
          <p:cNvPr id="4" name="表格 3">
            <a:extLst>
              <a:ext uri="{FF2B5EF4-FFF2-40B4-BE49-F238E27FC236}">
                <a16:creationId xmlns:a16="http://schemas.microsoft.com/office/drawing/2014/main" id="{4FEC731F-62B1-0E69-7978-8E42F5009B58}"/>
              </a:ext>
            </a:extLst>
          </p:cNvPr>
          <p:cNvGraphicFramePr>
            <a:graphicFrameLocks noGrp="1"/>
          </p:cNvGraphicFramePr>
          <p:nvPr>
            <p:custDataLst>
              <p:tags r:id="rId2"/>
            </p:custDataLst>
          </p:nvPr>
        </p:nvGraphicFramePr>
        <p:xfrm>
          <a:off x="660400" y="2329179"/>
          <a:ext cx="7628577" cy="2606040"/>
        </p:xfrm>
        <a:graphic>
          <a:graphicData uri="http://schemas.openxmlformats.org/drawingml/2006/table">
            <a:tbl>
              <a:tblPr>
                <a:tableStyleId>{69C7853C-536D-4A76-A0AE-DD22124D55A5}</a:tableStyleId>
              </a:tblPr>
              <a:tblGrid>
                <a:gridCol w="936625">
                  <a:extLst>
                    <a:ext uri="{9D8B030D-6E8A-4147-A177-3AD203B41FA5}">
                      <a16:colId xmlns:a16="http://schemas.microsoft.com/office/drawing/2014/main" val="20000"/>
                    </a:ext>
                  </a:extLst>
                </a:gridCol>
                <a:gridCol w="3154612">
                  <a:extLst>
                    <a:ext uri="{9D8B030D-6E8A-4147-A177-3AD203B41FA5}">
                      <a16:colId xmlns:a16="http://schemas.microsoft.com/office/drawing/2014/main" val="20001"/>
                    </a:ext>
                  </a:extLst>
                </a:gridCol>
                <a:gridCol w="3537340">
                  <a:extLst>
                    <a:ext uri="{9D8B030D-6E8A-4147-A177-3AD203B41FA5}">
                      <a16:colId xmlns:a16="http://schemas.microsoft.com/office/drawing/2014/main" val="20002"/>
                    </a:ext>
                  </a:extLst>
                </a:gridCol>
              </a:tblGrid>
              <a:tr h="388620">
                <a:tc gridSpan="3">
                  <a:txBody>
                    <a:bodyPr/>
                    <a:lstStyle/>
                    <a:p>
                      <a:pPr algn="l"/>
                      <a:r>
                        <a:rPr lang="en-GB" altLang="zh-CN" dirty="0"/>
                        <a:t>Displaying notes found in: .note.ABI-tag</a:t>
                      </a:r>
                    </a:p>
                  </a:txBody>
                  <a:tcPr marL="123825" marR="123825" marT="57150" marB="57150" anchor="ctr"/>
                </a:tc>
                <a:tc hMerge="1">
                  <a:txBody>
                    <a:bodyPr/>
                    <a:lstStyle/>
                    <a:p>
                      <a:endParaRPr lang="zh-CN"/>
                    </a:p>
                  </a:txBody>
                  <a:tcPr marL="123825" marR="123825" marT="57150" marB="57150" anchor="ctr"/>
                </a:tc>
                <a:tc hMerge="1">
                  <a:txBody>
                    <a:bodyPr/>
                    <a:lstStyle/>
                    <a:p>
                      <a:endParaRPr lang="zh-CN"/>
                    </a:p>
                  </a:txBody>
                  <a:tcPr marL="123825" marR="123825" marT="57150" marB="57150" anchor="ctr"/>
                </a:tc>
                <a:extLst>
                  <a:ext uri="{0D108BD9-81ED-4DB2-BD59-A6C34878D82A}">
                    <a16:rowId xmlns:a16="http://schemas.microsoft.com/office/drawing/2014/main" val="10000"/>
                  </a:ext>
                </a:extLst>
              </a:tr>
              <a:tr h="328929">
                <a:tc>
                  <a:txBody>
                    <a:bodyPr/>
                    <a:lstStyle/>
                    <a:p>
                      <a:pPr algn="l"/>
                      <a:r>
                        <a:rPr lang="zh-CN" altLang="en-US" sz="1800">
                          <a:effectLst/>
                        </a:rPr>
                        <a:t>所有者</a:t>
                      </a:r>
                    </a:p>
                  </a:txBody>
                  <a:tcPr marL="123825" marR="123825" marT="57150" marB="57150" anchor="ctr"/>
                </a:tc>
                <a:tc>
                  <a:txBody>
                    <a:bodyPr/>
                    <a:lstStyle/>
                    <a:p>
                      <a:pPr algn="l"/>
                      <a:r>
                        <a:rPr lang="en-GB" sz="1800">
                          <a:effectLst/>
                        </a:rPr>
                        <a:t>Data size</a:t>
                      </a:r>
                    </a:p>
                  </a:txBody>
                  <a:tcPr marL="123825" marR="123825" marT="57150" marB="57150" anchor="ctr"/>
                </a:tc>
                <a:tc>
                  <a:txBody>
                    <a:bodyPr/>
                    <a:lstStyle/>
                    <a:p>
                      <a:pPr algn="l">
                        <a:buNone/>
                      </a:pPr>
                      <a:r>
                        <a:rPr lang="en-GB" altLang="en-US" sz="1800">
                          <a:effectLst/>
                        </a:rPr>
                        <a:t>Description</a:t>
                      </a:r>
                    </a:p>
                  </a:txBody>
                  <a:tcPr marL="123825" marR="123825" marT="57150" marB="57150" anchor="ctr"/>
                </a:tc>
                <a:extLst>
                  <a:ext uri="{0D108BD9-81ED-4DB2-BD59-A6C34878D82A}">
                    <a16:rowId xmlns:a16="http://schemas.microsoft.com/office/drawing/2014/main" val="10001"/>
                  </a:ext>
                </a:extLst>
              </a:tr>
              <a:tr h="328929">
                <a:tc>
                  <a:txBody>
                    <a:bodyPr/>
                    <a:lstStyle/>
                    <a:p>
                      <a:pPr algn="l"/>
                      <a:r>
                        <a:rPr lang="zh-CN" altLang="en-US" sz="1800">
                          <a:effectLst/>
                        </a:rPr>
                        <a:t> GNU</a:t>
                      </a:r>
                    </a:p>
                  </a:txBody>
                  <a:tcPr marL="123825" marR="123825" marT="57150" marB="57150" anchor="ctr"/>
                </a:tc>
                <a:tc>
                  <a:txBody>
                    <a:bodyPr/>
                    <a:lstStyle/>
                    <a:p>
                      <a:pPr algn="l"/>
                      <a:r>
                        <a:rPr lang="en-GB" sz="1800">
                          <a:effectLst/>
                        </a:rPr>
                        <a:t>0x00000010</a:t>
                      </a:r>
                    </a:p>
                  </a:txBody>
                  <a:tcPr marL="123825" marR="123825" marT="57150" marB="57150" anchor="ctr"/>
                </a:tc>
                <a:tc>
                  <a:txBody>
                    <a:bodyPr/>
                    <a:lstStyle/>
                    <a:p>
                      <a:pPr algn="l">
                        <a:buNone/>
                      </a:pPr>
                      <a:r>
                        <a:rPr lang="en-GB" altLang="en-US" sz="1800">
                          <a:effectLst/>
                        </a:rPr>
                        <a:t>NT_GNU_ABI_TAG (ABI version tag)</a:t>
                      </a:r>
                    </a:p>
                  </a:txBody>
                  <a:tcPr marL="123825" marR="123825" marT="57150" marB="57150" anchor="ctr"/>
                </a:tc>
                <a:extLst>
                  <a:ext uri="{0D108BD9-81ED-4DB2-BD59-A6C34878D82A}">
                    <a16:rowId xmlns:a16="http://schemas.microsoft.com/office/drawing/2014/main" val="10002"/>
                  </a:ext>
                </a:extLst>
              </a:tr>
              <a:tr h="328929">
                <a:tc gridSpan="3">
                  <a:txBody>
                    <a:bodyPr/>
                    <a:lstStyle/>
                    <a:p>
                      <a:pPr algn="l"/>
                      <a:r>
                        <a:rPr lang="zh-CN" altLang="en-US" sz="1800" dirty="0">
                          <a:effectLst/>
                        </a:rPr>
                        <a:t>    OS: Linux, ABI: 3.2.0</a:t>
                      </a:r>
                    </a:p>
                  </a:txBody>
                  <a:tcPr marL="123825" marR="123825" marT="57150" marB="57150" anchor="ctr"/>
                </a:tc>
                <a:tc hMerge="1">
                  <a:txBody>
                    <a:bodyPr/>
                    <a:lstStyle/>
                    <a:p>
                      <a:endParaRPr lang="zh-CN"/>
                    </a:p>
                  </a:txBody>
                  <a:tcPr marL="123825" marR="123825" marT="57150" marB="57150" anchor="ctr"/>
                </a:tc>
                <a:tc hMerge="1">
                  <a:txBody>
                    <a:bodyPr/>
                    <a:lstStyle/>
                    <a:p>
                      <a:endParaRPr lang="zh-CN"/>
                    </a:p>
                  </a:txBody>
                  <a:tcPr marL="123825" marR="123825" marT="57150" marB="57150" anchor="ctr"/>
                </a:tc>
                <a:extLst>
                  <a:ext uri="{0D108BD9-81ED-4DB2-BD59-A6C34878D82A}">
                    <a16:rowId xmlns:a16="http://schemas.microsoft.com/office/drawing/2014/main" val="10003"/>
                  </a:ext>
                </a:extLst>
              </a:tr>
              <a:tr h="328929">
                <a:tc>
                  <a:txBody>
                    <a:bodyPr/>
                    <a:lstStyle/>
                    <a:p>
                      <a:pPr algn="l"/>
                      <a:endParaRPr lang="zh-CN" altLang="en-US" sz="1800">
                        <a:effectLst/>
                      </a:endParaRPr>
                    </a:p>
                  </a:txBody>
                  <a:tcPr marL="123825" marR="123825" marT="57150" marB="57150" anchor="ctr"/>
                </a:tc>
                <a:tc>
                  <a:txBody>
                    <a:bodyPr/>
                    <a:lstStyle/>
                    <a:p>
                      <a:pPr algn="l"/>
                      <a:endParaRPr lang="en-GB" sz="1800" dirty="0">
                        <a:effectLst/>
                      </a:endParaRPr>
                    </a:p>
                  </a:txBody>
                  <a:tcPr marL="123825" marR="123825" marT="57150" marB="57150" anchor="ctr"/>
                </a:tc>
                <a:tc>
                  <a:txBody>
                    <a:bodyPr/>
                    <a:lstStyle/>
                    <a:p>
                      <a:pPr algn="l">
                        <a:buNone/>
                      </a:pPr>
                      <a:endParaRPr lang="en-GB" altLang="en-US" sz="1800" dirty="0">
                        <a:effectLst/>
                      </a:endParaRPr>
                    </a:p>
                  </a:txBody>
                  <a:tcPr marL="123825" marR="123825" marT="57150" marB="57150" anchor="ctr"/>
                </a:tc>
                <a:extLst>
                  <a:ext uri="{0D108BD9-81ED-4DB2-BD59-A6C34878D82A}">
                    <a16:rowId xmlns:a16="http://schemas.microsoft.com/office/drawing/2014/main" val="10004"/>
                  </a:ext>
                </a:extLst>
              </a:tr>
              <a:tr h="0">
                <a:tc>
                  <a:txBody>
                    <a:bodyPr/>
                    <a:lstStyle/>
                    <a:p>
                      <a:pPr algn="l"/>
                      <a:endParaRPr lang="zh-CN" altLang="en-US" sz="1800">
                        <a:effectLst/>
                      </a:endParaRPr>
                    </a:p>
                  </a:txBody>
                  <a:tcPr marL="123825" marR="123825" marT="57150" marB="57150" anchor="ctr"/>
                </a:tc>
                <a:tc>
                  <a:txBody>
                    <a:bodyPr/>
                    <a:lstStyle/>
                    <a:p>
                      <a:pPr algn="l"/>
                      <a:endParaRPr lang="en-GB" sz="1800" dirty="0">
                        <a:effectLst/>
                      </a:endParaRPr>
                    </a:p>
                  </a:txBody>
                  <a:tcPr marL="123825" marR="123825" marT="57150" marB="57150" anchor="ctr"/>
                </a:tc>
                <a:tc>
                  <a:txBody>
                    <a:bodyPr/>
                    <a:lstStyle/>
                    <a:p>
                      <a:pPr algn="l">
                        <a:buNone/>
                      </a:pPr>
                      <a:endParaRPr lang="en-GB" altLang="en-US" sz="1800" dirty="0">
                        <a:effectLst/>
                      </a:endParaRPr>
                    </a:p>
                  </a:txBody>
                  <a:tcPr marL="123825" marR="123825" marT="57150" marB="57150" anchor="ctr"/>
                </a:tc>
                <a:extLst>
                  <a:ext uri="{0D108BD9-81ED-4DB2-BD59-A6C34878D82A}">
                    <a16:rowId xmlns:a16="http://schemas.microsoft.com/office/drawing/2014/main" val="10005"/>
                  </a:ext>
                </a:extLst>
              </a:tr>
            </a:tbl>
          </a:graphicData>
        </a:graphic>
      </p:graphicFrame>
      <p:sp>
        <p:nvSpPr>
          <p:cNvPr id="10" name="云形标注 9">
            <a:extLst>
              <a:ext uri="{FF2B5EF4-FFF2-40B4-BE49-F238E27FC236}">
                <a16:creationId xmlns:a16="http://schemas.microsoft.com/office/drawing/2014/main" id="{B6A43CF0-95C0-54B8-A0D3-725B56D5B694}"/>
              </a:ext>
            </a:extLst>
          </p:cNvPr>
          <p:cNvSpPr/>
          <p:nvPr/>
        </p:nvSpPr>
        <p:spPr>
          <a:xfrm rot="345743">
            <a:off x="8137182" y="3309125"/>
            <a:ext cx="4215741" cy="2721819"/>
          </a:xfrm>
          <a:prstGeom prst="cloudCallout">
            <a:avLst/>
          </a:prstGeom>
          <a:solidFill>
            <a:srgbClr val="2FD9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5400" dirty="0"/>
              <a:t>查看</a:t>
            </a:r>
            <a:r>
              <a:rPr kumimoji="1" lang="en-US" altLang="zh-CN" sz="5400" dirty="0"/>
              <a:t>note</a:t>
            </a:r>
          </a:p>
        </p:txBody>
      </p:sp>
    </p:spTree>
    <p:custDataLst>
      <p:tags r:id="rId1"/>
    </p:custDataLst>
    <p:extLst>
      <p:ext uri="{BB962C8B-B14F-4D97-AF65-F5344CB8AC3E}">
        <p14:creationId xmlns:p14="http://schemas.microsoft.com/office/powerpoint/2010/main" val="1384920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custDataLst>
              <p:tags r:id="rId2"/>
            </p:custDataLst>
          </p:nvPr>
        </p:nvGraphicFramePr>
        <p:xfrm>
          <a:off x="916305" y="2785744"/>
          <a:ext cx="7628577" cy="2308860"/>
        </p:xfrm>
        <a:graphic>
          <a:graphicData uri="http://schemas.openxmlformats.org/drawingml/2006/table">
            <a:tbl>
              <a:tblPr>
                <a:tableStyleId>{69C7853C-536D-4A76-A0AE-DD22124D55A5}</a:tableStyleId>
              </a:tblPr>
              <a:tblGrid>
                <a:gridCol w="7628577">
                  <a:extLst>
                    <a:ext uri="{9D8B030D-6E8A-4147-A177-3AD203B41FA5}">
                      <a16:colId xmlns:a16="http://schemas.microsoft.com/office/drawing/2014/main" val="20000"/>
                    </a:ext>
                  </a:extLst>
                </a:gridCol>
              </a:tblGrid>
              <a:tr h="388620">
                <a:tc>
                  <a:txBody>
                    <a:bodyPr/>
                    <a:lstStyle/>
                    <a:p>
                      <a:pPr algn="l"/>
                      <a:r>
                        <a:rPr lang="en-GB" altLang="zh-CN" dirty="0"/>
                        <a:t>typedef struct</a:t>
                      </a:r>
                    </a:p>
                    <a:p>
                      <a:pPr algn="l"/>
                      <a:r>
                        <a:rPr lang="en-GB" altLang="zh-CN" dirty="0"/>
                        <a:t>{</a:t>
                      </a:r>
                    </a:p>
                    <a:p>
                      <a:pPr algn="l"/>
                      <a:r>
                        <a:rPr lang="en-GB" altLang="zh-CN" dirty="0"/>
                        <a:t>  Elf32_Word n_namesz;			/* Length of the note's name.  */</a:t>
                      </a:r>
                    </a:p>
                    <a:p>
                      <a:pPr algn="l"/>
                      <a:r>
                        <a:rPr lang="en-GB" altLang="zh-CN" dirty="0"/>
                        <a:t>  Elf32_Word n_descsz;			/* Length of the note's descriptor.  */</a:t>
                      </a:r>
                    </a:p>
                    <a:p>
                      <a:pPr algn="l"/>
                      <a:r>
                        <a:rPr lang="en-GB" altLang="zh-CN" dirty="0"/>
                        <a:t>  Elf32_Word n_type;			/* Type of the note.  */</a:t>
                      </a:r>
                    </a:p>
                    <a:p>
                      <a:pPr algn="l"/>
                      <a:r>
                        <a:rPr lang="en-GB" altLang="zh-CN" dirty="0"/>
                        <a:t>} Elf32_Nhdr;</a:t>
                      </a:r>
                    </a:p>
                  </a:txBody>
                  <a:tcPr marL="123825" marR="123825" marT="57150" marB="57150" anchor="ctr"/>
                </a:tc>
                <a:extLst>
                  <a:ext uri="{0D108BD9-81ED-4DB2-BD59-A6C34878D82A}">
                    <a16:rowId xmlns:a16="http://schemas.microsoft.com/office/drawing/2014/main" val="10000"/>
                  </a:ext>
                </a:extLst>
              </a:tr>
            </a:tbl>
          </a:graphicData>
        </a:graphic>
      </p:graphicFrame>
      <p:sp>
        <p:nvSpPr>
          <p:cNvPr id="12" name="文本框 11"/>
          <p:cNvSpPr txBox="1"/>
          <p:nvPr/>
        </p:nvSpPr>
        <p:spPr>
          <a:xfrm>
            <a:off x="916305" y="1149985"/>
            <a:ext cx="7971790" cy="1476375"/>
          </a:xfrm>
          <a:prstGeom prst="rect">
            <a:avLst/>
          </a:prstGeom>
          <a:noFill/>
        </p:spPr>
        <p:txBody>
          <a:bodyPr wrap="square" rtlCol="0" anchor="t">
            <a:spAutoFit/>
          </a:bodyPr>
          <a:lstStyle/>
          <a:p>
            <a:r>
              <a:rPr dirty="0">
                <a:sym typeface="+mn-ea"/>
              </a:rPr>
              <a:t>在可执行和可链接格式（Executable and Linkable Format，ELF）文件中，note节（Note Section）是一种特殊类型的节，用于存储与文件相关的附加信息。它通常包含与调试、性能分析、符号表、核心转储（core dumps）等相关的元数据。</a:t>
            </a:r>
          </a:p>
          <a:p>
            <a:r>
              <a:rPr dirty="0">
                <a:sym typeface="+mn-ea"/>
              </a:rPr>
              <a:t>每个note节由一个或多个note条目组成，每个条目都有以下格式：</a:t>
            </a:r>
          </a:p>
        </p:txBody>
      </p:sp>
      <p:sp>
        <p:nvSpPr>
          <p:cNvPr id="14" name="文本框 13"/>
          <p:cNvSpPr txBox="1"/>
          <p:nvPr/>
        </p:nvSpPr>
        <p:spPr>
          <a:xfrm>
            <a:off x="8816340" y="3201670"/>
            <a:ext cx="3039110" cy="1476375"/>
          </a:xfrm>
          <a:prstGeom prst="rect">
            <a:avLst/>
          </a:prstGeom>
          <a:noFill/>
        </p:spPr>
        <p:txBody>
          <a:bodyPr wrap="square" rtlCol="0" anchor="t">
            <a:spAutoFit/>
          </a:bodyPr>
          <a:lstStyle/>
          <a:p>
            <a:r>
              <a:rPr lang="zh-CN" altLang="en-US"/>
              <a:t>n_namesz 字段表示名称的长度（以字节为单位）。</a:t>
            </a:r>
          </a:p>
          <a:p>
            <a:r>
              <a:rPr lang="zh-CN" altLang="en-US"/>
              <a:t>n_descsz 字段表示描述信息的长度（以字节为单位）。</a:t>
            </a:r>
          </a:p>
          <a:p>
            <a:r>
              <a:rPr lang="zh-CN" altLang="en-US"/>
              <a:t>n_type 字段表示note的类型。</a:t>
            </a:r>
          </a:p>
        </p:txBody>
      </p:sp>
    </p:spTree>
    <p:custDataLst>
      <p:tags r:id="rId1"/>
    </p:custData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31522" y="1240111"/>
            <a:ext cx="6999182" cy="368300"/>
          </a:xfrm>
          <a:prstGeom prst="rect">
            <a:avLst/>
          </a:prstGeom>
          <a:noFill/>
        </p:spPr>
        <p:txBody>
          <a:bodyPr wrap="square">
            <a:spAutoFit/>
          </a:bodyPr>
          <a:lstStyle/>
          <a:p>
            <a:r>
              <a:rPr lang="zh-CN" altLang="en-US" dirty="0"/>
              <a:t>选项</a:t>
            </a:r>
            <a:r>
              <a:rPr lang="en-US" altLang="zh-CN" dirty="0"/>
              <a:t>-n</a:t>
            </a:r>
            <a:r>
              <a:rPr lang="zh-CN" altLang="en-US" dirty="0"/>
              <a:t>用于打印注释来源与版本信息，其具体作用如下：</a:t>
            </a:r>
          </a:p>
        </p:txBody>
      </p:sp>
      <p:sp>
        <p:nvSpPr>
          <p:cNvPr id="5" name="文本框 4"/>
          <p:cNvSpPr txBox="1"/>
          <p:nvPr/>
        </p:nvSpPr>
        <p:spPr>
          <a:xfrm>
            <a:off x="811531" y="1808342"/>
            <a:ext cx="8310903" cy="2584450"/>
          </a:xfrm>
          <a:prstGeom prst="rect">
            <a:avLst/>
          </a:prstGeom>
          <a:noFill/>
        </p:spPr>
        <p:txBody>
          <a:bodyPr wrap="square">
            <a:spAutoFit/>
          </a:bodyPr>
          <a:lstStyle/>
          <a:p>
            <a:pPr algn="l">
              <a:buFont typeface="+mj-lt"/>
              <a:buAutoNum type="arabicPeriod"/>
            </a:pPr>
            <a:r>
              <a:rPr b="0" i="0" dirty="0">
                <a:effectLst/>
                <a:latin typeface="-apple-system"/>
              </a:rPr>
              <a:t> 打印注释的来源。</a:t>
            </a:r>
          </a:p>
          <a:p>
            <a:pPr algn="l">
              <a:buFont typeface="+mj-lt"/>
              <a:buAutoNum type="arabicPeriod"/>
            </a:pPr>
            <a:r>
              <a:rPr b="0" i="0" dirty="0">
                <a:effectLst/>
                <a:latin typeface="-apple-system"/>
              </a:rPr>
              <a:t> 打印注释的所有者、数据大小和描述信息。</a:t>
            </a:r>
          </a:p>
          <a:p>
            <a:pPr algn="l">
              <a:buFont typeface="+mj-lt"/>
              <a:buAutoNum type="arabicPeriod"/>
            </a:pPr>
            <a:r>
              <a:rPr b="0" i="0" dirty="0">
                <a:effectLst/>
                <a:latin typeface="-apple-system"/>
              </a:rPr>
              <a:t> 根据注释类型进行检查，如果适用，打印附加信息。</a:t>
            </a:r>
          </a:p>
          <a:p>
            <a:pPr indent="0" algn="l">
              <a:buFont typeface="+mj-lt"/>
              <a:buNone/>
            </a:pPr>
            <a:r>
              <a:rPr lang="en-US" b="0" i="0" dirty="0">
                <a:effectLst/>
                <a:latin typeface="-apple-system"/>
              </a:rPr>
              <a:t> </a:t>
            </a:r>
            <a:r>
              <a:rPr b="0" i="0" dirty="0">
                <a:effectLst/>
                <a:latin typeface="-apple-system"/>
              </a:rPr>
              <a:t>   - 如果注释类型为NT_GNU_BUILD_ID，打印构建ID。</a:t>
            </a:r>
          </a:p>
          <a:p>
            <a:pPr indent="0" algn="l">
              <a:buFont typeface="+mj-lt"/>
              <a:buNone/>
            </a:pPr>
            <a:r>
              <a:rPr lang="en-US" b="0" i="0" dirty="0">
                <a:effectLst/>
                <a:latin typeface="-apple-system"/>
              </a:rPr>
              <a:t>  </a:t>
            </a:r>
            <a:r>
              <a:rPr b="0" i="0" dirty="0">
                <a:effectLst/>
                <a:latin typeface="-apple-system"/>
              </a:rPr>
              <a:t>  - 如果注释类型为ELF_NOTE_PAGESIZE_HINT，打印页面大小。</a:t>
            </a:r>
          </a:p>
          <a:p>
            <a:pPr indent="0" algn="l">
              <a:buFont typeface="+mj-lt"/>
              <a:buNone/>
            </a:pPr>
            <a:r>
              <a:rPr lang="en-US" b="0" i="0" dirty="0">
                <a:effectLst/>
                <a:latin typeface="-apple-system"/>
              </a:rPr>
              <a:t> </a:t>
            </a:r>
            <a:r>
              <a:rPr b="0" i="0" dirty="0">
                <a:effectLst/>
                <a:latin typeface="-apple-system"/>
              </a:rPr>
              <a:t>   - 如果注释类型为NT_GNU_ABI_TAG，打印操作系统OS和ABI版本。</a:t>
            </a:r>
            <a:r>
              <a:rPr lang="en-US" b="0" i="0" dirty="0">
                <a:effectLst/>
                <a:latin typeface="-apple-system"/>
              </a:rPr>
              <a:t>          </a:t>
            </a:r>
            <a:r>
              <a:rPr b="0" i="0" dirty="0">
                <a:effectLst/>
                <a:latin typeface="-apple-system"/>
              </a:rPr>
              <a:t>   </a:t>
            </a:r>
            <a:r>
              <a:rPr lang="en-US" b="0" i="0" dirty="0">
                <a:effectLst/>
                <a:latin typeface="-apple-system"/>
              </a:rPr>
              <a:t>      </a:t>
            </a:r>
          </a:p>
          <a:p>
            <a:pPr indent="0" algn="l">
              <a:buFont typeface="+mj-lt"/>
              <a:buNone/>
            </a:pPr>
            <a:r>
              <a:rPr lang="en-US" b="0" i="0" dirty="0">
                <a:effectLst/>
                <a:latin typeface="-apple-system"/>
              </a:rPr>
              <a:t>    </a:t>
            </a:r>
            <a:r>
              <a:rPr b="0" i="0" dirty="0">
                <a:effectLst/>
                <a:latin typeface="-apple-system"/>
              </a:rPr>
              <a:t>- 如果注释类型为NT_GNU_HWCAP，打印启用或禁用状态。</a:t>
            </a:r>
          </a:p>
          <a:p>
            <a:pPr indent="0" algn="l">
              <a:buFont typeface="+mj-lt"/>
              <a:buNone/>
            </a:pPr>
            <a:r>
              <a:rPr lang="en-US" b="0" i="0" dirty="0">
                <a:effectLst/>
                <a:latin typeface="-apple-system"/>
              </a:rPr>
              <a:t>   </a:t>
            </a:r>
            <a:r>
              <a:rPr b="0" i="0" dirty="0">
                <a:effectLst/>
                <a:latin typeface="-apple-system"/>
              </a:rPr>
              <a:t> - 如果注释类型为NT_GNU_GOLD_VERSION，打印版本信息。</a:t>
            </a:r>
          </a:p>
          <a:p>
            <a:pPr indent="0" algn="l">
              <a:buFont typeface="+mj-lt"/>
              <a:buNone/>
            </a:pPr>
            <a:r>
              <a:rPr lang="en-US" b="0" i="0" dirty="0">
                <a:effectLst/>
                <a:latin typeface="-apple-system"/>
              </a:rPr>
              <a:t>  </a:t>
            </a:r>
            <a:r>
              <a:rPr b="0" i="0" dirty="0">
                <a:effectLst/>
                <a:latin typeface="-apple-system"/>
              </a:rPr>
              <a:t>  - 如果注释类型为NT_GNU_PROPERTY_TYPE_0，打印属性和特性信息。</a:t>
            </a:r>
          </a:p>
        </p:txBody>
      </p:sp>
      <p:sp>
        <p:nvSpPr>
          <p:cNvPr id="4" name="文本框 3"/>
          <p:cNvSpPr txBox="1"/>
          <p:nvPr/>
        </p:nvSpPr>
        <p:spPr>
          <a:xfrm>
            <a:off x="848360" y="4510405"/>
            <a:ext cx="10163175" cy="922020"/>
          </a:xfrm>
          <a:prstGeom prst="rect">
            <a:avLst/>
          </a:prstGeom>
          <a:noFill/>
        </p:spPr>
        <p:txBody>
          <a:bodyPr wrap="square" rtlCol="0" anchor="t">
            <a:spAutoFit/>
          </a:bodyPr>
          <a:lstStyle/>
          <a:p>
            <a:r>
              <a:rPr lang="zh-CN" altLang="en-US"/>
              <a:t>ELF文件的note节是一种用于存储与文件相关的附加信息的特殊节类型。它提供了一种机制，使开发人员能够向可执行和可链接文件添加额外的元数据，以支持调试、性能分析和其他相关工具的功能。</a:t>
            </a:r>
          </a:p>
        </p:txBody>
      </p:sp>
      <p:grpSp>
        <p:nvGrpSpPr>
          <p:cNvPr id="7" name="组合 6">
            <a:extLst>
              <a:ext uri="{FF2B5EF4-FFF2-40B4-BE49-F238E27FC236}">
                <a16:creationId xmlns:a16="http://schemas.microsoft.com/office/drawing/2014/main" id="{0A52CC12-9E83-770C-29AF-6F9F46B01C9D}"/>
              </a:ext>
            </a:extLst>
          </p:cNvPr>
          <p:cNvGrpSpPr/>
          <p:nvPr/>
        </p:nvGrpSpPr>
        <p:grpSpPr>
          <a:xfrm>
            <a:off x="8621486" y="-1"/>
            <a:ext cx="3570514" cy="415915"/>
            <a:chOff x="8621486" y="-1"/>
            <a:chExt cx="3570514" cy="415915"/>
          </a:xfrm>
        </p:grpSpPr>
        <p:sp>
          <p:nvSpPr>
            <p:cNvPr id="8" name="矩形 7">
              <a:extLst>
                <a:ext uri="{FF2B5EF4-FFF2-40B4-BE49-F238E27FC236}">
                  <a16:creationId xmlns:a16="http://schemas.microsoft.com/office/drawing/2014/main" id="{7DB5C492-82A6-D376-6727-9658AF4C4F68}"/>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3E825396-601B-87CC-9FAD-3E762D9103B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1"/>
    </p:custData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descr="image-20230624151357162">
            <a:extLst>
              <a:ext uri="{FF2B5EF4-FFF2-40B4-BE49-F238E27FC236}">
                <a16:creationId xmlns:a16="http://schemas.microsoft.com/office/drawing/2014/main" id="{ACCD1158-1704-AA72-EBA6-BEE6909292A5}"/>
              </a:ext>
            </a:extLst>
          </p:cNvPr>
          <p:cNvPicPr>
            <a:picLocks noChangeAspect="1"/>
          </p:cNvPicPr>
          <p:nvPr/>
        </p:nvPicPr>
        <p:blipFill>
          <a:blip r:embed="rId3"/>
          <a:stretch>
            <a:fillRect/>
          </a:stretch>
        </p:blipFill>
        <p:spPr>
          <a:xfrm>
            <a:off x="2209800" y="247650"/>
            <a:ext cx="7656830" cy="5827395"/>
          </a:xfrm>
          <a:prstGeom prst="rect">
            <a:avLst/>
          </a:prstGeom>
        </p:spPr>
      </p:pic>
      <p:sp>
        <p:nvSpPr>
          <p:cNvPr id="7" name="文本框 6">
            <a:extLst>
              <a:ext uri="{FF2B5EF4-FFF2-40B4-BE49-F238E27FC236}">
                <a16:creationId xmlns:a16="http://schemas.microsoft.com/office/drawing/2014/main" id="{8B7E9797-1458-9F34-4A5A-30A53AF2F3B2}"/>
              </a:ext>
            </a:extLst>
          </p:cNvPr>
          <p:cNvSpPr txBox="1"/>
          <p:nvPr/>
        </p:nvSpPr>
        <p:spPr>
          <a:xfrm>
            <a:off x="4654327" y="5998761"/>
            <a:ext cx="3891280" cy="368300"/>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–n</a:t>
            </a:r>
            <a:r>
              <a:rPr kumimoji="1" lang="zh-CN" altLang="en-US" dirty="0"/>
              <a:t>选项实现程序流程图</a:t>
            </a:r>
          </a:p>
        </p:txBody>
      </p:sp>
      <p:grpSp>
        <p:nvGrpSpPr>
          <p:cNvPr id="8" name="组合 7">
            <a:extLst>
              <a:ext uri="{FF2B5EF4-FFF2-40B4-BE49-F238E27FC236}">
                <a16:creationId xmlns:a16="http://schemas.microsoft.com/office/drawing/2014/main" id="{20E11E3D-5AF6-1AC8-8B4F-1310B6306069}"/>
              </a:ext>
            </a:extLst>
          </p:cNvPr>
          <p:cNvGrpSpPr/>
          <p:nvPr/>
        </p:nvGrpSpPr>
        <p:grpSpPr>
          <a:xfrm>
            <a:off x="8621486" y="-1"/>
            <a:ext cx="3570514" cy="415915"/>
            <a:chOff x="8621486" y="-1"/>
            <a:chExt cx="3570514" cy="415915"/>
          </a:xfrm>
        </p:grpSpPr>
        <p:sp>
          <p:nvSpPr>
            <p:cNvPr id="12" name="矩形 11">
              <a:extLst>
                <a:ext uri="{FF2B5EF4-FFF2-40B4-BE49-F238E27FC236}">
                  <a16:creationId xmlns:a16="http://schemas.microsoft.com/office/drawing/2014/main" id="{A66E0C3F-B438-5169-B1AA-C8897D22494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98F4CD88-7AFA-CCCB-9FDB-9DAF5749095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
        <p:nvSpPr>
          <p:cNvPr id="4" name="文本框 3">
            <a:extLst>
              <a:ext uri="{FF2B5EF4-FFF2-40B4-BE49-F238E27FC236}">
                <a16:creationId xmlns:a16="http://schemas.microsoft.com/office/drawing/2014/main" id="{43293220-CD3E-8A91-DB25-8E402974B85A}"/>
              </a:ext>
            </a:extLst>
          </p:cNvPr>
          <p:cNvSpPr txBox="1"/>
          <p:nvPr/>
        </p:nvSpPr>
        <p:spPr>
          <a:xfrm>
            <a:off x="100204" y="5181223"/>
            <a:ext cx="1107996" cy="369332"/>
          </a:xfrm>
          <a:prstGeom prst="rect">
            <a:avLst/>
          </a:prstGeom>
          <a:noFill/>
        </p:spPr>
        <p:txBody>
          <a:bodyPr wrap="none" rtlCol="0">
            <a:spAutoFit/>
          </a:bodyPr>
          <a:lstStyle/>
          <a:p>
            <a:r>
              <a:rPr kumimoji="1" lang="zh-CN" altLang="en-US" dirty="0">
                <a:hlinkClick r:id="rId4" action="ppaction://hlinksldjump"/>
              </a:rPr>
              <a:t>样例解析</a:t>
            </a:r>
            <a:endParaRPr kumimoji="1" lang="zh-CN" altLang="en-US" dirty="0"/>
          </a:p>
        </p:txBody>
      </p:sp>
    </p:spTree>
    <p:custDataLst>
      <p:tags r:id="rId1"/>
    </p:custData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2479" y="1554883"/>
            <a:ext cx="4705347" cy="424732"/>
          </a:xfrm>
        </p:spPr>
        <p:txBody>
          <a:bodyPr/>
          <a:lstStyle/>
          <a:p>
            <a:r>
              <a:rPr lang="zh-CN" altLang="en-US" dirty="0"/>
              <a:t>选项剖析</a:t>
            </a:r>
            <a:r>
              <a:rPr lang="en-US" altLang="zh-CN" dirty="0"/>
              <a:t>-9</a:t>
            </a:r>
            <a:endParaRPr lang="zh-CN" altLang="en-US" dirty="0"/>
          </a:p>
        </p:txBody>
      </p:sp>
      <p:sp>
        <p:nvSpPr>
          <p:cNvPr id="4" name="文本框 3"/>
          <p:cNvSpPr txBox="1"/>
          <p:nvPr/>
        </p:nvSpPr>
        <p:spPr>
          <a:xfrm>
            <a:off x="3347523" y="2321004"/>
            <a:ext cx="5296643" cy="2215991"/>
          </a:xfrm>
          <a:prstGeom prst="rect">
            <a:avLst/>
          </a:prstGeom>
          <a:noFill/>
        </p:spPr>
        <p:txBody>
          <a:bodyPr wrap="none" rtlCol="0">
            <a:spAutoFit/>
          </a:bodyPr>
          <a:lstStyle/>
          <a:p>
            <a:r>
              <a:rPr lang="en-US" altLang="zh-CN" sz="13800" b="1" dirty="0">
                <a:solidFill>
                  <a:schemeClr val="accent5"/>
                </a:solidFill>
              </a:rPr>
              <a:t>ELF -r</a:t>
            </a:r>
            <a:endParaRPr lang="zh-CN" altLang="en-US" sz="13800" b="1" dirty="0">
              <a:solidFill>
                <a:schemeClr val="accent5"/>
              </a:solidFill>
            </a:endParaRPr>
          </a:p>
        </p:txBody>
      </p:sp>
      <p:sp>
        <p:nvSpPr>
          <p:cNvPr id="5" name="文本占位符 2"/>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-r</a:t>
            </a:r>
            <a:r>
              <a:rPr lang="zh-CN" altLang="en-US" dirty="0"/>
              <a:t>选项的实现方法</a:t>
            </a:r>
            <a:endParaRPr lang="en-US" altLang="zh-C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60151" y="1309251"/>
            <a:ext cx="7628577" cy="1753235"/>
          </a:xfrm>
          <a:prstGeom prst="rect">
            <a:avLst/>
          </a:prstGeom>
          <a:noFill/>
        </p:spPr>
        <p:txBody>
          <a:bodyPr wrap="square">
            <a:spAutoFit/>
          </a:bodyPr>
          <a:lstStyle/>
          <a:p>
            <a:r>
              <a:rPr dirty="0"/>
              <a:t>重定位是将符号引用与符号定义进行连接的过程。例如，当程序调用了一个函数时，相</a:t>
            </a:r>
            <a:r>
              <a:rPr lang="zh-CN" altLang="en-US" dirty="0">
                <a:sym typeface="+mn-ea"/>
              </a:rPr>
              <a:t>该代码的主要功能是处理重定位表（relocation table）的信息。</a:t>
            </a:r>
            <a:endParaRPr lang="zh-CN" altLang="en-US" dirty="0"/>
          </a:p>
          <a:p>
            <a:r>
              <a:rPr lang="zh-CN" altLang="en-US" dirty="0">
                <a:sym typeface="+mn-ea"/>
              </a:rPr>
              <a:t>它根据ELF文件的位数（32位或64位），获取重定位表的相关信息，并打印出重定位表的偏移量、条目数量以及每个条目的具体信息。</a:t>
            </a:r>
            <a:endParaRPr lang="zh-CN" altLang="en-US" dirty="0"/>
          </a:p>
          <a:p>
            <a:r>
              <a:rPr dirty="0"/>
              <a:t>关的调用指令必须把控制传输到适当的目标执行地址。</a:t>
            </a:r>
          </a:p>
        </p:txBody>
      </p:sp>
      <p:sp>
        <p:nvSpPr>
          <p:cNvPr id="11" name="矩形 10"/>
          <p:cNvSpPr/>
          <p:nvPr/>
        </p:nvSpPr>
        <p:spPr>
          <a:xfrm>
            <a:off x="660400" y="1130935"/>
            <a:ext cx="7628890" cy="2109470"/>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38490"/>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5" name="表格 4"/>
          <p:cNvGraphicFramePr>
            <a:graphicFrameLocks noGrp="1"/>
          </p:cNvGraphicFramePr>
          <p:nvPr>
            <p:custDataLst>
              <p:tags r:id="rId2"/>
            </p:custDataLst>
          </p:nvPr>
        </p:nvGraphicFramePr>
        <p:xfrm>
          <a:off x="1586230" y="1880234"/>
          <a:ext cx="7628577" cy="3954780"/>
        </p:xfrm>
        <a:graphic>
          <a:graphicData uri="http://schemas.openxmlformats.org/drawingml/2006/table">
            <a:tbl>
              <a:tblPr>
                <a:tableStyleId>{69C7853C-536D-4A76-A0AE-DD22124D55A5}</a:tableStyleId>
              </a:tblPr>
              <a:tblGrid>
                <a:gridCol w="7628577">
                  <a:extLst>
                    <a:ext uri="{9D8B030D-6E8A-4147-A177-3AD203B41FA5}">
                      <a16:colId xmlns:a16="http://schemas.microsoft.com/office/drawing/2014/main" val="20000"/>
                    </a:ext>
                  </a:extLst>
                </a:gridCol>
              </a:tblGrid>
              <a:tr h="3954780">
                <a:tc>
                  <a:txBody>
                    <a:bodyPr/>
                    <a:lstStyle/>
                    <a:p>
                      <a:pPr algn="l"/>
                      <a:r>
                        <a:rPr lang="en-GB" altLang="zh-CN" dirty="0"/>
                        <a:t>// 无加号的重定位表项(在类型为SHT_REL的section中)。</a:t>
                      </a:r>
                    </a:p>
                    <a:p>
                      <a:pPr algn="l"/>
                      <a:r>
                        <a:rPr lang="en-GB" altLang="zh-CN" dirty="0"/>
                        <a:t>typedef struct</a:t>
                      </a:r>
                    </a:p>
                    <a:p>
                      <a:pPr algn="l"/>
                      <a:r>
                        <a:rPr lang="en-GB" altLang="zh-CN" dirty="0"/>
                        <a:t>{</a:t>
                      </a:r>
                    </a:p>
                    <a:p>
                      <a:pPr algn="l"/>
                      <a:r>
                        <a:rPr lang="en-GB" altLang="zh-CN" dirty="0"/>
                        <a:t>  Elf32_Addr	r_offset;		/* 地址 */</a:t>
                      </a:r>
                    </a:p>
                    <a:p>
                      <a:pPr algn="l"/>
                      <a:r>
                        <a:rPr lang="en-GB" altLang="zh-CN" dirty="0"/>
                        <a:t>  Elf32_Word	r_info;			/* 重定位类型和符号索引*/</a:t>
                      </a:r>
                    </a:p>
                    <a:p>
                      <a:pPr algn="l"/>
                      <a:r>
                        <a:rPr lang="en-GB" altLang="zh-CN" dirty="0"/>
                        <a:t>} Elf32_Rel;</a:t>
                      </a:r>
                    </a:p>
                    <a:p>
                      <a:pPr algn="l"/>
                      <a:endParaRPr lang="en-GB" altLang="zh-CN" dirty="0"/>
                    </a:p>
                    <a:p>
                      <a:pPr algn="l"/>
                      <a:r>
                        <a:rPr lang="en-GB" altLang="zh-CN" dirty="0"/>
                        <a:t>/* 带加数的重定位表项(在类型为SHT_RELA的section中)。 */</a:t>
                      </a:r>
                    </a:p>
                    <a:p>
                      <a:pPr algn="l"/>
                      <a:r>
                        <a:rPr lang="en-GB" altLang="zh-CN" dirty="0"/>
                        <a:t>typedef struct</a:t>
                      </a:r>
                    </a:p>
                    <a:p>
                      <a:pPr algn="l"/>
                      <a:r>
                        <a:rPr lang="en-GB" altLang="zh-CN" dirty="0"/>
                        <a:t>{</a:t>
                      </a:r>
                    </a:p>
                    <a:p>
                      <a:pPr algn="l"/>
                      <a:r>
                        <a:rPr lang="en-GB" altLang="zh-CN" dirty="0"/>
                        <a:t>  Elf32_Addr	r_offset;		/* 地址 */</a:t>
                      </a:r>
                    </a:p>
                    <a:p>
                      <a:pPr algn="l"/>
                      <a:r>
                        <a:rPr lang="en-GB" altLang="zh-CN" dirty="0"/>
                        <a:t>  Elf32_Word	r_info;			/* 重定位类型和符号索引 */</a:t>
                      </a:r>
                    </a:p>
                    <a:p>
                      <a:pPr algn="l"/>
                      <a:r>
                        <a:rPr lang="en-GB" altLang="zh-CN" dirty="0"/>
                        <a:t>  Elf32_Sword	r_addend;		/* 加数 */</a:t>
                      </a:r>
                    </a:p>
                    <a:p>
                      <a:pPr algn="l"/>
                      <a:r>
                        <a:rPr lang="en-GB" altLang="zh-CN" dirty="0"/>
                        <a:t>} Elf32_Rela;</a:t>
                      </a:r>
                    </a:p>
                  </a:txBody>
                  <a:tcPr marL="123825" marR="123825" marT="57150" marB="57150" anchor="ctr"/>
                </a:tc>
                <a:extLst>
                  <a:ext uri="{0D108BD9-81ED-4DB2-BD59-A6C34878D82A}">
                    <a16:rowId xmlns:a16="http://schemas.microsoft.com/office/drawing/2014/main" val="10000"/>
                  </a:ext>
                </a:extLst>
              </a:tr>
            </a:tbl>
          </a:graphicData>
        </a:graphic>
      </p:graphicFrame>
      <p:pic>
        <p:nvPicPr>
          <p:cNvPr id="16" name="图片 15"/>
          <p:cNvPicPr>
            <a:picLocks noChangeAspect="1"/>
          </p:cNvPicPr>
          <p:nvPr/>
        </p:nvPicPr>
        <p:blipFill>
          <a:blip r:embed="rId4"/>
          <a:stretch>
            <a:fillRect/>
          </a:stretch>
        </p:blipFill>
        <p:spPr>
          <a:xfrm>
            <a:off x="2326640" y="665480"/>
            <a:ext cx="9050655" cy="5168900"/>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38490"/>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EC4390E-B24D-202D-FDDD-FDB7A72E1D55}"/>
              </a:ext>
            </a:extLst>
          </p:cNvPr>
          <p:cNvPicPr>
            <a:picLocks noChangeAspect="1"/>
          </p:cNvPicPr>
          <p:nvPr/>
        </p:nvPicPr>
        <p:blipFill>
          <a:blip r:embed="rId3"/>
          <a:stretch>
            <a:fillRect/>
          </a:stretch>
        </p:blipFill>
        <p:spPr>
          <a:xfrm>
            <a:off x="1525905" y="1936750"/>
            <a:ext cx="8885555" cy="4589145"/>
          </a:xfrm>
          <a:prstGeom prst="rect">
            <a:avLst/>
          </a:prstGeom>
        </p:spPr>
      </p:pic>
      <p:sp>
        <p:nvSpPr>
          <p:cNvPr id="5" name="文本框 4">
            <a:extLst>
              <a:ext uri="{FF2B5EF4-FFF2-40B4-BE49-F238E27FC236}">
                <a16:creationId xmlns:a16="http://schemas.microsoft.com/office/drawing/2014/main" id="{6562C0AF-FE06-441C-99AD-461645263AB6}"/>
              </a:ext>
            </a:extLst>
          </p:cNvPr>
          <p:cNvSpPr txBox="1"/>
          <p:nvPr/>
        </p:nvSpPr>
        <p:spPr>
          <a:xfrm>
            <a:off x="1928495" y="1014730"/>
            <a:ext cx="7042785" cy="922020"/>
          </a:xfrm>
          <a:prstGeom prst="rect">
            <a:avLst/>
          </a:prstGeom>
          <a:noFill/>
        </p:spPr>
        <p:txBody>
          <a:bodyPr wrap="square" rtlCol="0" anchor="t">
            <a:spAutoFit/>
          </a:bodyPr>
          <a:lstStyle/>
          <a:p>
            <a:r>
              <a:rPr lang="zh-CN" altLang="en-US" dirty="0"/>
              <a:t>该代码的主要功能是处理重定位表（relocation table）的信息。</a:t>
            </a:r>
          </a:p>
          <a:p>
            <a:r>
              <a:rPr lang="zh-CN" altLang="en-US" dirty="0"/>
              <a:t>它根据ELF文件的位数（32位或64位），获取重定位表的相关信息，并打印出重定位表的偏移量、条目数量以及每个条目的具体信息。</a:t>
            </a:r>
          </a:p>
        </p:txBody>
      </p:sp>
    </p:spTree>
    <p:custDataLst>
      <p:tags r:id="rId1"/>
    </p:custDataLst>
    <p:extLst>
      <p:ext uri="{BB962C8B-B14F-4D97-AF65-F5344CB8AC3E}">
        <p14:creationId xmlns:p14="http://schemas.microsoft.com/office/powerpoint/2010/main" val="2730173710"/>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38490"/>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0" name="表格 9">
            <a:extLst>
              <a:ext uri="{FF2B5EF4-FFF2-40B4-BE49-F238E27FC236}">
                <a16:creationId xmlns:a16="http://schemas.microsoft.com/office/drawing/2014/main" id="{6F8AE4CC-A56B-7F62-2151-4D12DD6DE84A}"/>
              </a:ext>
            </a:extLst>
          </p:cNvPr>
          <p:cNvGraphicFramePr>
            <a:graphicFrameLocks noGrp="1"/>
          </p:cNvGraphicFramePr>
          <p:nvPr>
            <p:custDataLst>
              <p:tags r:id="rId2"/>
            </p:custDataLst>
          </p:nvPr>
        </p:nvGraphicFramePr>
        <p:xfrm>
          <a:off x="1589808" y="1143979"/>
          <a:ext cx="9123219" cy="5091726"/>
        </p:xfrm>
        <a:graphic>
          <a:graphicData uri="http://schemas.openxmlformats.org/drawingml/2006/table">
            <a:tbl>
              <a:tblPr>
                <a:tableStyleId>{69C7853C-536D-4A76-A0AE-DD22124D55A5}</a:tableStyleId>
              </a:tblPr>
              <a:tblGrid>
                <a:gridCol w="9123219">
                  <a:extLst>
                    <a:ext uri="{9D8B030D-6E8A-4147-A177-3AD203B41FA5}">
                      <a16:colId xmlns:a16="http://schemas.microsoft.com/office/drawing/2014/main" val="20000"/>
                    </a:ext>
                  </a:extLst>
                </a:gridCol>
              </a:tblGrid>
              <a:tr h="5091726">
                <a:tc>
                  <a:txBody>
                    <a:bodyPr/>
                    <a:lstStyle/>
                    <a:p>
                      <a:pPr algn="l"/>
                      <a:r>
                        <a:rPr lang="zh-CN" altLang="en-US" dirty="0">
                          <a:latin typeface="-apple-system"/>
                        </a:rPr>
                        <a:t>思路详解：</a:t>
                      </a:r>
                      <a:endParaRPr lang="en-US" altLang="zh-CN" dirty="0">
                        <a:latin typeface="-apple-system"/>
                      </a:endParaRPr>
                    </a:p>
                    <a:p>
                      <a:pPr algn="l"/>
                      <a:r>
                        <a:rPr lang="zh-CN" altLang="en-US" dirty="0">
                          <a:latin typeface="-apple-system"/>
                        </a:rPr>
                        <a:t>它根据</a:t>
                      </a:r>
                      <a:r>
                        <a:rPr lang="en" altLang="zh-CN" dirty="0">
                          <a:latin typeface="-apple-system"/>
                        </a:rPr>
                        <a:t>ELF</a:t>
                      </a:r>
                      <a:r>
                        <a:rPr lang="zh-CN" altLang="en-US" dirty="0">
                          <a:latin typeface="-apple-system"/>
                        </a:rPr>
                        <a:t>文件的位数（</a:t>
                      </a:r>
                      <a:r>
                        <a:rPr lang="en-US" altLang="zh-CN" dirty="0">
                          <a:latin typeface="-apple-system"/>
                        </a:rPr>
                        <a:t>32</a:t>
                      </a:r>
                      <a:r>
                        <a:rPr lang="zh-CN" altLang="en-US" dirty="0">
                          <a:latin typeface="-apple-system"/>
                        </a:rPr>
                        <a:t>位或</a:t>
                      </a:r>
                      <a:r>
                        <a:rPr lang="en-US" altLang="zh-CN" dirty="0">
                          <a:latin typeface="-apple-system"/>
                        </a:rPr>
                        <a:t>64</a:t>
                      </a:r>
                      <a:r>
                        <a:rPr lang="zh-CN" altLang="en-US" dirty="0">
                          <a:latin typeface="-apple-system"/>
                        </a:rPr>
                        <a:t>位），获取重定位表的相关信息，并打印出重定位表的偏移量、条目数量以及每个条目的具体信息，包括偏移量、信息（</a:t>
                      </a:r>
                      <a:r>
                        <a:rPr lang="en" altLang="zh-CN" dirty="0">
                          <a:latin typeface="-apple-system"/>
                        </a:rPr>
                        <a:t>info</a:t>
                      </a:r>
                      <a:r>
                        <a:rPr lang="zh-CN" altLang="en" dirty="0">
                          <a:latin typeface="-apple-system"/>
                        </a:rPr>
                        <a:t>）</a:t>
                      </a:r>
                      <a:r>
                        <a:rPr lang="zh-CN" altLang="en-US" dirty="0">
                          <a:latin typeface="-apple-system"/>
                        </a:rPr>
                        <a:t>、类型（</a:t>
                      </a:r>
                      <a:r>
                        <a:rPr lang="en" altLang="zh-CN" dirty="0">
                          <a:latin typeface="-apple-system"/>
                        </a:rPr>
                        <a:t>type</a:t>
                      </a:r>
                      <a:r>
                        <a:rPr lang="zh-CN" altLang="en" dirty="0">
                          <a:latin typeface="-apple-system"/>
                        </a:rPr>
                        <a:t>）</a:t>
                      </a:r>
                      <a:r>
                        <a:rPr lang="zh-CN" altLang="en-US" dirty="0">
                          <a:latin typeface="-apple-system"/>
                        </a:rPr>
                        <a:t>、符号值（</a:t>
                      </a:r>
                      <a:r>
                        <a:rPr lang="en" altLang="zh-CN" dirty="0">
                          <a:latin typeface="-apple-system"/>
                        </a:rPr>
                        <a:t>symbol value</a:t>
                      </a:r>
                      <a:r>
                        <a:rPr lang="zh-CN" altLang="en" dirty="0">
                          <a:latin typeface="-apple-system"/>
                        </a:rPr>
                        <a:t>）</a:t>
                      </a:r>
                      <a:r>
                        <a:rPr lang="zh-CN" altLang="en-US" dirty="0">
                          <a:latin typeface="-apple-system"/>
                        </a:rPr>
                        <a:t>和符号名称（</a:t>
                      </a:r>
                      <a:r>
                        <a:rPr lang="en" altLang="zh-CN" dirty="0">
                          <a:latin typeface="-apple-system"/>
                        </a:rPr>
                        <a:t>symbol name</a:t>
                      </a:r>
                      <a:r>
                        <a:rPr lang="zh-CN" altLang="en" dirty="0">
                          <a:latin typeface="-apple-system"/>
                        </a:rPr>
                        <a:t>）。</a:t>
                      </a:r>
                      <a:r>
                        <a:rPr lang="zh-CN" altLang="en-US" dirty="0">
                          <a:latin typeface="-apple-system"/>
                        </a:rPr>
                        <a:t>这有助于对</a:t>
                      </a:r>
                      <a:r>
                        <a:rPr lang="en" altLang="zh-CN" dirty="0">
                          <a:latin typeface="-apple-system"/>
                        </a:rPr>
                        <a:t>ELF</a:t>
                      </a:r>
                      <a:r>
                        <a:rPr lang="zh-CN" altLang="en-US" dirty="0">
                          <a:latin typeface="-apple-system"/>
                        </a:rPr>
                        <a:t>文件中的重定位信息进行分析和理解。</a:t>
                      </a:r>
                    </a:p>
                    <a:p>
                      <a:pPr>
                        <a:buFont typeface="+mj-lt"/>
                        <a:buAutoNum type="arabicPeriod"/>
                      </a:pPr>
                      <a:r>
                        <a:rPr lang="zh-CN" altLang="en-US" dirty="0">
                          <a:latin typeface="-apple-system"/>
                        </a:rPr>
                        <a:t>打印</a:t>
                      </a:r>
                      <a:r>
                        <a:rPr lang="en-US" altLang="zh-CN" dirty="0">
                          <a:latin typeface="-apple-system"/>
                        </a:rPr>
                        <a:t>"</a:t>
                      </a:r>
                      <a:r>
                        <a:rPr lang="en" altLang="zh-CN" dirty="0" err="1">
                          <a:latin typeface="-apple-system"/>
                        </a:rPr>
                        <a:t>relocs</a:t>
                      </a:r>
                      <a:r>
                        <a:rPr lang="en" altLang="zh-CN" dirty="0">
                          <a:latin typeface="-apple-system"/>
                        </a:rPr>
                        <a:t>:"</a:t>
                      </a:r>
                      <a:r>
                        <a:rPr lang="zh-CN" altLang="en" dirty="0">
                          <a:latin typeface="-apple-system"/>
                        </a:rPr>
                        <a:t>：</a:t>
                      </a:r>
                      <a:r>
                        <a:rPr lang="zh-CN" altLang="en-US" dirty="0">
                          <a:latin typeface="-apple-system"/>
                        </a:rPr>
                        <a:t>输出字符串</a:t>
                      </a:r>
                      <a:r>
                        <a:rPr lang="en-US" altLang="zh-CN" dirty="0">
                          <a:latin typeface="-apple-system"/>
                        </a:rPr>
                        <a:t>"</a:t>
                      </a:r>
                      <a:r>
                        <a:rPr lang="en" altLang="zh-CN" dirty="0" err="1">
                          <a:latin typeface="-apple-system"/>
                        </a:rPr>
                        <a:t>relocs</a:t>
                      </a:r>
                      <a:r>
                        <a:rPr lang="en" altLang="zh-CN" dirty="0">
                          <a:latin typeface="-apple-system"/>
                        </a:rPr>
                        <a:t>:"</a:t>
                      </a:r>
                      <a:r>
                        <a:rPr lang="zh-CN" altLang="en" dirty="0">
                          <a:latin typeface="-apple-system"/>
                        </a:rPr>
                        <a:t>。</a:t>
                      </a:r>
                    </a:p>
                    <a:p>
                      <a:pPr>
                        <a:buFont typeface="+mj-lt"/>
                        <a:buAutoNum type="arabicPeriod"/>
                      </a:pPr>
                      <a:r>
                        <a:rPr lang="zh-CN" altLang="en-US" dirty="0">
                          <a:latin typeface="-apple-system"/>
                        </a:rPr>
                        <a:t>定义指向</a:t>
                      </a:r>
                      <a:r>
                        <a:rPr lang="en" altLang="zh-CN" dirty="0">
                          <a:latin typeface="-apple-system"/>
                        </a:rPr>
                        <a:t>Elf32_Rel</a:t>
                      </a:r>
                      <a:r>
                        <a:rPr lang="zh-CN" altLang="en-US" dirty="0">
                          <a:latin typeface="-apple-system"/>
                        </a:rPr>
                        <a:t>结构的指针</a:t>
                      </a:r>
                      <a:r>
                        <a:rPr lang="en" altLang="zh-CN" dirty="0" err="1">
                          <a:latin typeface="-apple-system"/>
                        </a:rPr>
                        <a:t>entry_rel</a:t>
                      </a:r>
                      <a:r>
                        <a:rPr lang="zh-CN" altLang="en" dirty="0">
                          <a:latin typeface="-apple-system"/>
                        </a:rPr>
                        <a:t>。</a:t>
                      </a:r>
                    </a:p>
                    <a:p>
                      <a:pPr>
                        <a:buFont typeface="+mj-lt"/>
                        <a:buAutoNum type="arabicPeriod"/>
                      </a:pPr>
                      <a:r>
                        <a:rPr lang="zh-CN" altLang="en-US" dirty="0">
                          <a:latin typeface="-apple-system"/>
                        </a:rPr>
                        <a:t>判断是否为</a:t>
                      </a:r>
                      <a:r>
                        <a:rPr lang="en-US" altLang="zh-CN" dirty="0">
                          <a:latin typeface="-apple-system"/>
                        </a:rPr>
                        <a:t>32</a:t>
                      </a:r>
                      <a:r>
                        <a:rPr lang="zh-CN" altLang="en-US" dirty="0">
                          <a:latin typeface="-apple-system"/>
                        </a:rPr>
                        <a:t>位的</a:t>
                      </a:r>
                      <a:r>
                        <a:rPr lang="en" altLang="zh-CN" dirty="0">
                          <a:latin typeface="-apple-system"/>
                        </a:rPr>
                        <a:t>ELF</a:t>
                      </a:r>
                      <a:r>
                        <a:rPr lang="zh-CN" altLang="en-US" dirty="0">
                          <a:latin typeface="-apple-system"/>
                        </a:rPr>
                        <a:t>文件：</a:t>
                      </a:r>
                    </a:p>
                    <a:p>
                      <a:pPr marL="0" lvl="1" indent="-285750">
                        <a:buFont typeface="+mj-lt"/>
                        <a:buAutoNum type="arabicPeriod"/>
                      </a:pPr>
                      <a:r>
                        <a:rPr lang="zh-CN" altLang="en-US" dirty="0">
                          <a:latin typeface="-apple-system"/>
                        </a:rPr>
                        <a:t>如果是</a:t>
                      </a:r>
                      <a:r>
                        <a:rPr lang="en-US" altLang="zh-CN" dirty="0">
                          <a:latin typeface="-apple-system"/>
                        </a:rPr>
                        <a:t>32</a:t>
                      </a:r>
                      <a:r>
                        <a:rPr lang="zh-CN" altLang="en-US" dirty="0">
                          <a:latin typeface="-apple-system"/>
                        </a:rPr>
                        <a:t>位的</a:t>
                      </a:r>
                      <a:r>
                        <a:rPr lang="en" altLang="zh-CN" dirty="0">
                          <a:latin typeface="-apple-system"/>
                        </a:rPr>
                        <a:t>ELF</a:t>
                      </a:r>
                      <a:r>
                        <a:rPr lang="zh-CN" altLang="en-US" dirty="0">
                          <a:latin typeface="-apple-system"/>
                        </a:rPr>
                        <a:t>文件，调用</a:t>
                      </a:r>
                      <a:r>
                        <a:rPr lang="en" altLang="zh-CN" dirty="0">
                          <a:latin typeface="-apple-system"/>
                        </a:rPr>
                        <a:t>get_32bit_rel</a:t>
                      </a:r>
                      <a:r>
                        <a:rPr lang="zh-CN" altLang="en-US" dirty="0">
                          <a:latin typeface="-apple-system"/>
                        </a:rPr>
                        <a:t>函数，并传入</a:t>
                      </a:r>
                      <a:r>
                        <a:rPr lang="en" altLang="zh-CN" dirty="0">
                          <a:latin typeface="-apple-system"/>
                        </a:rPr>
                        <a:t>file</a:t>
                      </a:r>
                      <a:r>
                        <a:rPr lang="zh-CN" altLang="en-US" dirty="0">
                          <a:latin typeface="-apple-system"/>
                        </a:rPr>
                        <a:t>和</a:t>
                      </a:r>
                      <a:r>
                        <a:rPr lang="en" altLang="zh-CN" dirty="0" err="1">
                          <a:latin typeface="-apple-system"/>
                        </a:rPr>
                        <a:t>rel_dyn_offset</a:t>
                      </a:r>
                      <a:r>
                        <a:rPr lang="zh-CN" altLang="en-US" dirty="0">
                          <a:latin typeface="-apple-system"/>
                        </a:rPr>
                        <a:t>参数。</a:t>
                      </a:r>
                    </a:p>
                    <a:p>
                      <a:pPr marL="0" lvl="1" indent="-285750">
                        <a:buFont typeface="+mj-lt"/>
                        <a:buAutoNum type="arabicPeriod"/>
                      </a:pPr>
                      <a:r>
                        <a:rPr lang="zh-CN" altLang="en-US" dirty="0">
                          <a:latin typeface="-apple-system"/>
                        </a:rPr>
                        <a:t>如果不是</a:t>
                      </a:r>
                      <a:r>
                        <a:rPr lang="en-US" altLang="zh-CN" dirty="0">
                          <a:latin typeface="-apple-system"/>
                        </a:rPr>
                        <a:t>32</a:t>
                      </a:r>
                      <a:r>
                        <a:rPr lang="zh-CN" altLang="en-US" dirty="0">
                          <a:latin typeface="-apple-system"/>
                        </a:rPr>
                        <a:t>位的</a:t>
                      </a:r>
                      <a:r>
                        <a:rPr lang="en" altLang="zh-CN" dirty="0">
                          <a:latin typeface="-apple-system"/>
                        </a:rPr>
                        <a:t>ELF</a:t>
                      </a:r>
                      <a:r>
                        <a:rPr lang="zh-CN" altLang="en-US" dirty="0">
                          <a:latin typeface="-apple-system"/>
                        </a:rPr>
                        <a:t>文件，执行</a:t>
                      </a:r>
                      <a:r>
                        <a:rPr lang="en-US" altLang="zh-CN" dirty="0">
                          <a:latin typeface="-apple-system"/>
                        </a:rPr>
                        <a:t>64</a:t>
                      </a:r>
                      <a:r>
                        <a:rPr lang="zh-CN" altLang="en-US" dirty="0">
                          <a:latin typeface="-apple-system"/>
                        </a:rPr>
                        <a:t>位的处理（此处代码未给出具体实现）。</a:t>
                      </a:r>
                    </a:p>
                    <a:p>
                      <a:pPr>
                        <a:buFont typeface="+mj-lt"/>
                        <a:buAutoNum type="arabicPeriod"/>
                      </a:pPr>
                      <a:r>
                        <a:rPr lang="zh-CN" altLang="en-US" dirty="0">
                          <a:latin typeface="-apple-system"/>
                        </a:rPr>
                        <a:t>打印</a:t>
                      </a:r>
                      <a:r>
                        <a:rPr lang="en-US" altLang="zh-CN" dirty="0">
                          <a:latin typeface="-apple-system"/>
                        </a:rPr>
                        <a:t>"\</a:t>
                      </a:r>
                      <a:r>
                        <a:rPr lang="en" altLang="zh-CN" dirty="0" err="1">
                          <a:latin typeface="-apple-system"/>
                        </a:rPr>
                        <a:t>nat</a:t>
                      </a:r>
                      <a:r>
                        <a:rPr lang="en" altLang="zh-CN" dirty="0">
                          <a:latin typeface="-apple-system"/>
                        </a:rPr>
                        <a:t> offset 0x%2.2x contains %u entries:\n"</a:t>
                      </a:r>
                      <a:r>
                        <a:rPr lang="zh-CN" altLang="en" dirty="0">
                          <a:latin typeface="-apple-system"/>
                        </a:rPr>
                        <a:t>，</a:t>
                      </a:r>
                      <a:r>
                        <a:rPr lang="zh-CN" altLang="en-US" dirty="0">
                          <a:latin typeface="-apple-system"/>
                        </a:rPr>
                        <a:t>其中</a:t>
                      </a:r>
                      <a:r>
                        <a:rPr lang="en-US" altLang="zh-CN" dirty="0">
                          <a:latin typeface="-apple-system"/>
                        </a:rPr>
                        <a:t>%2.2</a:t>
                      </a:r>
                      <a:r>
                        <a:rPr lang="en" altLang="zh-CN" dirty="0">
                          <a:latin typeface="-apple-system"/>
                        </a:rPr>
                        <a:t>x</a:t>
                      </a:r>
                      <a:r>
                        <a:rPr lang="zh-CN" altLang="en-US" dirty="0">
                          <a:latin typeface="-apple-system"/>
                        </a:rPr>
                        <a:t>和</a:t>
                      </a:r>
                      <a:r>
                        <a:rPr lang="en-US" altLang="zh-CN" dirty="0">
                          <a:latin typeface="-apple-system"/>
                        </a:rPr>
                        <a:t>%</a:t>
                      </a:r>
                      <a:r>
                        <a:rPr lang="en" altLang="zh-CN" dirty="0">
                          <a:latin typeface="-apple-system"/>
                        </a:rPr>
                        <a:t>u</a:t>
                      </a:r>
                      <a:r>
                        <a:rPr lang="zh-CN" altLang="en-US" dirty="0">
                          <a:latin typeface="-apple-system"/>
                        </a:rPr>
                        <a:t>是占位符，分别用</a:t>
                      </a:r>
                      <a:r>
                        <a:rPr lang="en" altLang="zh-CN" dirty="0" err="1">
                          <a:latin typeface="-apple-system"/>
                        </a:rPr>
                        <a:t>rel_dyn_offset</a:t>
                      </a:r>
                      <a:r>
                        <a:rPr lang="zh-CN" altLang="en-US" dirty="0">
                          <a:latin typeface="-apple-system"/>
                        </a:rPr>
                        <a:t>和</a:t>
                      </a:r>
                      <a:r>
                        <a:rPr lang="en" altLang="zh-CN" dirty="0" err="1">
                          <a:latin typeface="-apple-system"/>
                        </a:rPr>
                        <a:t>rel_nent</a:t>
                      </a:r>
                      <a:r>
                        <a:rPr lang="zh-CN" altLang="en-US" dirty="0">
                          <a:latin typeface="-apple-system"/>
                        </a:rPr>
                        <a:t>填充。</a:t>
                      </a:r>
                    </a:p>
                    <a:p>
                      <a:pPr>
                        <a:buFont typeface="+mj-lt"/>
                        <a:buAutoNum type="arabicPeriod"/>
                      </a:pPr>
                      <a:r>
                        <a:rPr lang="zh-CN" altLang="en-US" dirty="0">
                          <a:latin typeface="-apple-system"/>
                        </a:rPr>
                        <a:t>打印</a:t>
                      </a:r>
                      <a:r>
                        <a:rPr lang="en-US" altLang="zh-CN" dirty="0">
                          <a:latin typeface="-apple-system"/>
                        </a:rPr>
                        <a:t>" </a:t>
                      </a:r>
                      <a:r>
                        <a:rPr lang="en" altLang="zh-CN" dirty="0">
                          <a:latin typeface="-apple-system"/>
                        </a:rPr>
                        <a:t>Offset Info Type Sym. Value Sym. Name"</a:t>
                      </a:r>
                      <a:r>
                        <a:rPr lang="zh-CN" altLang="en" dirty="0">
                          <a:latin typeface="-apple-system"/>
                        </a:rPr>
                        <a:t>：</a:t>
                      </a:r>
                      <a:r>
                        <a:rPr lang="zh-CN" altLang="en-US" dirty="0">
                          <a:latin typeface="-apple-system"/>
                        </a:rPr>
                        <a:t>输出表头信息。</a:t>
                      </a:r>
                    </a:p>
                    <a:p>
                      <a:pPr>
                        <a:buFont typeface="+mj-lt"/>
                        <a:buAutoNum type="arabicPeriod"/>
                      </a:pPr>
                      <a:r>
                        <a:rPr lang="zh-CN" altLang="en-US" dirty="0">
                          <a:latin typeface="-apple-system"/>
                        </a:rPr>
                        <a:t>遍历</a:t>
                      </a:r>
                      <a:r>
                        <a:rPr lang="en" altLang="zh-CN" dirty="0">
                          <a:latin typeface="-apple-system"/>
                        </a:rPr>
                        <a:t>elf32_rel</a:t>
                      </a:r>
                      <a:r>
                        <a:rPr lang="zh-CN" altLang="en-US" dirty="0">
                          <a:latin typeface="-apple-system"/>
                        </a:rPr>
                        <a:t>指针从开始位置到</a:t>
                      </a:r>
                      <a:r>
                        <a:rPr lang="en" altLang="zh-CN" dirty="0">
                          <a:latin typeface="-apple-system"/>
                        </a:rPr>
                        <a:t>elf32_rel + </a:t>
                      </a:r>
                      <a:r>
                        <a:rPr lang="en" altLang="zh-CN" dirty="0" err="1">
                          <a:latin typeface="-apple-system"/>
                        </a:rPr>
                        <a:t>rel_nent</a:t>
                      </a:r>
                      <a:r>
                        <a:rPr lang="zh-CN" altLang="en-US" dirty="0">
                          <a:latin typeface="-apple-system"/>
                        </a:rPr>
                        <a:t>的位置：</a:t>
                      </a:r>
                    </a:p>
                    <a:p>
                      <a:pPr marL="0" lvl="1" indent="-285750">
                        <a:buFont typeface="+mj-lt"/>
                        <a:buAutoNum type="arabicPeriod"/>
                      </a:pPr>
                      <a:r>
                        <a:rPr lang="zh-CN" altLang="en-US" dirty="0">
                          <a:latin typeface="-apple-system"/>
                        </a:rPr>
                        <a:t>打印</a:t>
                      </a:r>
                      <a:r>
                        <a:rPr lang="en-US" altLang="zh-CN" dirty="0">
                          <a:latin typeface="-apple-system"/>
                        </a:rPr>
                        <a:t>"%10.8</a:t>
                      </a:r>
                      <a:r>
                        <a:rPr lang="en" altLang="zh-CN" dirty="0">
                          <a:latin typeface="-apple-system"/>
                        </a:rPr>
                        <a:t>x "</a:t>
                      </a:r>
                      <a:r>
                        <a:rPr lang="zh-CN" altLang="en" dirty="0">
                          <a:latin typeface="-apple-system"/>
                        </a:rPr>
                        <a:t>，</a:t>
                      </a:r>
                      <a:r>
                        <a:rPr lang="zh-CN" altLang="en-US" dirty="0">
                          <a:latin typeface="-apple-system"/>
                        </a:rPr>
                        <a:t>其中</a:t>
                      </a:r>
                      <a:r>
                        <a:rPr lang="en-US" altLang="zh-CN" dirty="0">
                          <a:latin typeface="-apple-system"/>
                        </a:rPr>
                        <a:t>%10.8</a:t>
                      </a:r>
                      <a:r>
                        <a:rPr lang="en" altLang="zh-CN" dirty="0">
                          <a:latin typeface="-apple-system"/>
                        </a:rPr>
                        <a:t>x</a:t>
                      </a:r>
                      <a:r>
                        <a:rPr lang="zh-CN" altLang="en-US" dirty="0">
                          <a:latin typeface="-apple-system"/>
                        </a:rPr>
                        <a:t>是占位符，用</a:t>
                      </a:r>
                      <a:r>
                        <a:rPr lang="en" altLang="zh-CN" dirty="0" err="1">
                          <a:latin typeface="-apple-system"/>
                        </a:rPr>
                        <a:t>entry_rel</a:t>
                      </a:r>
                      <a:r>
                        <a:rPr lang="en" altLang="zh-CN" dirty="0">
                          <a:latin typeface="-apple-system"/>
                        </a:rPr>
                        <a:t>-&gt;</a:t>
                      </a:r>
                      <a:r>
                        <a:rPr lang="en" altLang="zh-CN" dirty="0" err="1">
                          <a:latin typeface="-apple-system"/>
                        </a:rPr>
                        <a:t>r_offset</a:t>
                      </a:r>
                      <a:r>
                        <a:rPr lang="zh-CN" altLang="en-US" dirty="0">
                          <a:latin typeface="-apple-system"/>
                        </a:rPr>
                        <a:t>填充，打印</a:t>
                      </a:r>
                      <a:r>
                        <a:rPr lang="en" altLang="zh-CN" dirty="0" err="1">
                          <a:latin typeface="-apple-system"/>
                        </a:rPr>
                        <a:t>r_offset</a:t>
                      </a:r>
                      <a:r>
                        <a:rPr lang="zh-CN" altLang="en-US" dirty="0">
                          <a:latin typeface="-apple-system"/>
                        </a:rPr>
                        <a:t>字段的值。</a:t>
                      </a:r>
                    </a:p>
                    <a:p>
                      <a:pPr marL="0" lvl="1" indent="-285750">
                        <a:buFont typeface="+mj-lt"/>
                        <a:buAutoNum type="arabicPeriod"/>
                      </a:pPr>
                      <a:r>
                        <a:rPr lang="zh-CN" altLang="en-US" dirty="0">
                          <a:latin typeface="-apple-system"/>
                        </a:rPr>
                        <a:t>打印</a:t>
                      </a:r>
                      <a:r>
                        <a:rPr lang="en-US" altLang="zh-CN" dirty="0">
                          <a:latin typeface="-apple-system"/>
                        </a:rPr>
                        <a:t>"%15.8</a:t>
                      </a:r>
                      <a:r>
                        <a:rPr lang="en" altLang="zh-CN" dirty="0">
                          <a:latin typeface="-apple-system"/>
                        </a:rPr>
                        <a:t>x\n"</a:t>
                      </a:r>
                      <a:r>
                        <a:rPr lang="zh-CN" altLang="en" dirty="0">
                          <a:latin typeface="-apple-system"/>
                        </a:rPr>
                        <a:t>，</a:t>
                      </a:r>
                      <a:r>
                        <a:rPr lang="zh-CN" altLang="en-US" dirty="0">
                          <a:latin typeface="-apple-system"/>
                        </a:rPr>
                        <a:t>其中</a:t>
                      </a:r>
                      <a:r>
                        <a:rPr lang="en-US" altLang="zh-CN" dirty="0">
                          <a:latin typeface="-apple-system"/>
                        </a:rPr>
                        <a:t>%15.8</a:t>
                      </a:r>
                      <a:r>
                        <a:rPr lang="en" altLang="zh-CN" dirty="0">
                          <a:latin typeface="-apple-system"/>
                        </a:rPr>
                        <a:t>x</a:t>
                      </a:r>
                      <a:r>
                        <a:rPr lang="zh-CN" altLang="en-US" dirty="0">
                          <a:latin typeface="-apple-system"/>
                        </a:rPr>
                        <a:t>是占位符，用</a:t>
                      </a:r>
                      <a:r>
                        <a:rPr lang="en" altLang="zh-CN" dirty="0" err="1">
                          <a:latin typeface="-apple-system"/>
                        </a:rPr>
                        <a:t>entry_rel</a:t>
                      </a:r>
                      <a:r>
                        <a:rPr lang="en" altLang="zh-CN" dirty="0">
                          <a:latin typeface="-apple-system"/>
                        </a:rPr>
                        <a:t>-&gt;</a:t>
                      </a:r>
                      <a:r>
                        <a:rPr lang="en" altLang="zh-CN" dirty="0" err="1">
                          <a:latin typeface="-apple-system"/>
                        </a:rPr>
                        <a:t>r_info</a:t>
                      </a:r>
                      <a:r>
                        <a:rPr lang="zh-CN" altLang="en-US" dirty="0">
                          <a:latin typeface="-apple-system"/>
                        </a:rPr>
                        <a:t>填充，打印</a:t>
                      </a:r>
                      <a:r>
                        <a:rPr lang="en" altLang="zh-CN" dirty="0" err="1">
                          <a:latin typeface="-apple-system"/>
                        </a:rPr>
                        <a:t>r_info</a:t>
                      </a:r>
                      <a:r>
                        <a:rPr lang="zh-CN" altLang="en-US" dirty="0">
                          <a:latin typeface="-apple-system"/>
                        </a:rPr>
                        <a:t>字段的值。</a:t>
                      </a:r>
                    </a:p>
                    <a:p>
                      <a:pPr algn="l"/>
                      <a:endParaRPr lang="en-GB" altLang="zh-CN" dirty="0"/>
                    </a:p>
                  </a:txBody>
                  <a:tcPr marL="123825" marR="123825" marT="57150" marB="57150" anchor="ctr"/>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22538188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2" name="图片 11" descr="图示&#10;&#10;描述已自动生成">
            <a:extLst>
              <a:ext uri="{FF2B5EF4-FFF2-40B4-BE49-F238E27FC236}">
                <a16:creationId xmlns:a16="http://schemas.microsoft.com/office/drawing/2014/main" id="{2A48519C-9C87-0F80-17BE-CADD0B816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935" y="83127"/>
            <a:ext cx="5194142" cy="5015835"/>
          </a:xfrm>
          <a:prstGeom prst="rect">
            <a:avLst/>
          </a:prstGeom>
        </p:spPr>
      </p:pic>
      <p:sp>
        <p:nvSpPr>
          <p:cNvPr id="13" name="文本框 12">
            <a:extLst>
              <a:ext uri="{FF2B5EF4-FFF2-40B4-BE49-F238E27FC236}">
                <a16:creationId xmlns:a16="http://schemas.microsoft.com/office/drawing/2014/main" id="{C9B0203C-E3B0-4970-48A2-BB5582999980}"/>
              </a:ext>
            </a:extLst>
          </p:cNvPr>
          <p:cNvSpPr txBox="1"/>
          <p:nvPr/>
        </p:nvSpPr>
        <p:spPr>
          <a:xfrm>
            <a:off x="4010090" y="5366405"/>
            <a:ext cx="3891280" cy="368300"/>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–r</a:t>
            </a:r>
            <a:r>
              <a:rPr kumimoji="1" lang="zh-CN" altLang="en-US" dirty="0"/>
              <a:t>选项实现程序流程图</a:t>
            </a:r>
          </a:p>
        </p:txBody>
      </p:sp>
      <p:sp>
        <p:nvSpPr>
          <p:cNvPr id="4" name="文本框 3">
            <a:extLst>
              <a:ext uri="{FF2B5EF4-FFF2-40B4-BE49-F238E27FC236}">
                <a16:creationId xmlns:a16="http://schemas.microsoft.com/office/drawing/2014/main" id="{E30654FC-79AC-07E4-C125-51E19175F6C3}"/>
              </a:ext>
            </a:extLst>
          </p:cNvPr>
          <p:cNvSpPr txBox="1"/>
          <p:nvPr/>
        </p:nvSpPr>
        <p:spPr>
          <a:xfrm>
            <a:off x="100204" y="5181739"/>
            <a:ext cx="1107996" cy="369332"/>
          </a:xfrm>
          <a:prstGeom prst="rect">
            <a:avLst/>
          </a:prstGeom>
          <a:noFill/>
        </p:spPr>
        <p:txBody>
          <a:bodyPr wrap="none" rtlCol="0">
            <a:spAutoFit/>
          </a:bodyPr>
          <a:lstStyle/>
          <a:p>
            <a:r>
              <a:rPr kumimoji="1" lang="zh-CN" altLang="en-US" dirty="0">
                <a:hlinkClick r:id="rId4" action="ppaction://hlinksldjump"/>
              </a:rPr>
              <a:t>样例解析</a:t>
            </a:r>
            <a:endParaRPr kumimoji="1" lang="zh-CN" altLang="en-US" dirty="0"/>
          </a:p>
        </p:txBody>
      </p:sp>
    </p:spTree>
    <p:custDataLst>
      <p:tags r:id="rId1"/>
    </p:custData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2</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2308324"/>
          </a:xfrm>
          <a:prstGeom prst="rect">
            <a:avLst/>
          </a:prstGeom>
          <a:noFill/>
        </p:spPr>
        <p:txBody>
          <a:bodyPr wrap="square">
            <a:spAutoFit/>
          </a:bodyPr>
          <a:lstStyle/>
          <a:p>
            <a:pPr algn="l"/>
            <a:r>
              <a:rPr lang="zh-CN" altLang="en-US" b="0" i="0" dirty="0">
                <a:effectLst/>
                <a:latin typeface="-apple-system"/>
              </a:rPr>
              <a:t>首先我们先来介绍一下</a:t>
            </a:r>
            <a:r>
              <a:rPr lang="en" altLang="zh-CN" b="0" i="0" dirty="0">
                <a:effectLst/>
                <a:latin typeface="-apple-system"/>
              </a:rPr>
              <a:t>ELF</a:t>
            </a:r>
            <a:r>
              <a:rPr lang="zh-CN" altLang="en-US" b="0" i="0" dirty="0">
                <a:effectLst/>
                <a:latin typeface="-apple-system"/>
              </a:rPr>
              <a:t>文件格式。总体来说，</a:t>
            </a:r>
            <a:r>
              <a:rPr lang="en" altLang="zh-CN" b="0" i="0" dirty="0">
                <a:effectLst/>
                <a:latin typeface="-apple-system"/>
              </a:rPr>
              <a:t>ELF</a:t>
            </a:r>
            <a:r>
              <a:rPr lang="zh-CN" altLang="en-US" b="0" i="0" dirty="0">
                <a:effectLst/>
                <a:latin typeface="-apple-system"/>
              </a:rPr>
              <a:t>文件可以细分为三类。</a:t>
            </a:r>
          </a:p>
          <a:p>
            <a:pPr algn="l">
              <a:buFont typeface="Arial" panose="020B0604020202020204" pitchFamily="34" charset="0"/>
              <a:buChar char="•"/>
            </a:pPr>
            <a:r>
              <a:rPr lang="zh-CN" altLang="en-US" b="1" i="0" dirty="0">
                <a:effectLst/>
                <a:latin typeface="-apple-system"/>
              </a:rPr>
              <a:t>可重定位文件</a:t>
            </a:r>
            <a:r>
              <a:rPr lang="zh-CN" altLang="en-US" b="0" i="0" dirty="0">
                <a:effectLst/>
                <a:latin typeface="-apple-system"/>
              </a:rPr>
              <a:t>。可重定位文件中包含链接器需要的代码和数据信息，链接器根据这些信息将多个可重定位文件通过链接过程生成可执行文件（</a:t>
            </a:r>
            <a:r>
              <a:rPr lang="en" altLang="zh-CN" b="0" i="0" dirty="0">
                <a:effectLst/>
                <a:latin typeface="-apple-system"/>
              </a:rPr>
              <a:t>executable</a:t>
            </a:r>
            <a:r>
              <a:rPr lang="zh-CN" altLang="en" b="0" i="0" dirty="0">
                <a:effectLst/>
                <a:latin typeface="-apple-system"/>
              </a:rPr>
              <a:t>）</a:t>
            </a:r>
            <a:r>
              <a:rPr lang="zh-CN" altLang="en-US" b="0" i="0" dirty="0">
                <a:effectLst/>
                <a:latin typeface="-apple-system"/>
              </a:rPr>
              <a:t>或者生成共享库（</a:t>
            </a:r>
            <a:r>
              <a:rPr lang="en" altLang="zh-CN" b="0" i="0" dirty="0">
                <a:effectLst/>
                <a:latin typeface="-apple-system"/>
              </a:rPr>
              <a:t>shared object file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可执行文件</a:t>
            </a:r>
            <a:r>
              <a:rPr lang="zh-CN" altLang="en-US" b="0" i="0" dirty="0">
                <a:effectLst/>
                <a:latin typeface="-apple-system"/>
              </a:rPr>
              <a:t>。顾名思义，可执行文件中包含最后需要执行的程序。它的信息用于指导操作系统如何生成最后的进程映像（</a:t>
            </a:r>
            <a:r>
              <a:rPr lang="en" altLang="zh-CN" b="0" i="0" dirty="0">
                <a:effectLst/>
                <a:latin typeface="-apple-system"/>
              </a:rPr>
              <a:t>process image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共享库文件</a:t>
            </a:r>
            <a:r>
              <a:rPr lang="zh-CN" altLang="en-US" b="0" i="0" dirty="0">
                <a:effectLst/>
                <a:latin typeface="-apple-system"/>
              </a:rPr>
              <a:t>。共享库中的代码和数据主要有两个用途。第一，静态链接器（例如</a:t>
            </a:r>
            <a:r>
              <a:rPr lang="en" altLang="zh-CN" b="0" i="0" dirty="0">
                <a:effectLst/>
                <a:latin typeface="-apple-system"/>
              </a:rPr>
              <a:t>GNU </a:t>
            </a:r>
            <a:r>
              <a:rPr lang="en" altLang="zh-CN" b="0" i="0" dirty="0" err="1">
                <a:effectLst/>
                <a:latin typeface="-apple-system"/>
              </a:rPr>
              <a:t>ld</a:t>
            </a:r>
            <a:r>
              <a:rPr lang="zh-CN" altLang="en" b="0" i="0" dirty="0">
                <a:effectLst/>
                <a:latin typeface="-apple-system"/>
              </a:rPr>
              <a:t>）</a:t>
            </a:r>
            <a:r>
              <a:rPr lang="zh-CN" altLang="en-US" b="0" i="0" dirty="0">
                <a:effectLst/>
                <a:latin typeface="-apple-system"/>
              </a:rPr>
              <a:t>利用共享库和可重定位文件生成最终的目标文件（可以是可执行文件，也可以是生成新的共享库）。第二，动态链接器（例如</a:t>
            </a:r>
            <a:r>
              <a:rPr lang="en" altLang="zh-CN" b="0" i="0" dirty="0">
                <a:effectLst/>
                <a:latin typeface="-apple-system"/>
              </a:rPr>
              <a:t>GNU </a:t>
            </a:r>
            <a:r>
              <a:rPr lang="en" altLang="zh-CN" b="0" i="0" dirty="0" err="1">
                <a:effectLst/>
                <a:latin typeface="-apple-system"/>
              </a:rPr>
              <a:t>ld-linux.so</a:t>
            </a:r>
            <a:r>
              <a:rPr lang="zh-CN" altLang="en" b="0" i="0" dirty="0">
                <a:effectLst/>
                <a:latin typeface="-apple-system"/>
              </a:rPr>
              <a:t>）</a:t>
            </a:r>
            <a:r>
              <a:rPr lang="zh-CN" altLang="en-US" b="0" i="0" dirty="0">
                <a:effectLst/>
                <a:latin typeface="-apple-system"/>
              </a:rPr>
              <a:t>利用共享库和可执行文件来生成最终的进程映像。</a:t>
            </a:r>
          </a:p>
        </p:txBody>
      </p:sp>
      <p:sp>
        <p:nvSpPr>
          <p:cNvPr id="21" name="矩形 20">
            <a:extLst>
              <a:ext uri="{FF2B5EF4-FFF2-40B4-BE49-F238E27FC236}">
                <a16:creationId xmlns:a16="http://schemas.microsoft.com/office/drawing/2014/main" id="{EBF27698-7CDE-AD5E-D1C5-FB52DE480E3D}"/>
              </a:ext>
            </a:extLst>
          </p:cNvPr>
          <p:cNvSpPr/>
          <p:nvPr/>
        </p:nvSpPr>
        <p:spPr>
          <a:xfrm>
            <a:off x="660401" y="1148264"/>
            <a:ext cx="10243287" cy="258149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F7519B94-3161-9397-EFA5-C3665A56D46C}"/>
              </a:ext>
            </a:extLst>
          </p:cNvPr>
          <p:cNvSpPr/>
          <p:nvPr/>
        </p:nvSpPr>
        <p:spPr>
          <a:xfrm>
            <a:off x="7182833" y="772156"/>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文件格式</a:t>
            </a:r>
          </a:p>
        </p:txBody>
      </p:sp>
      <p:grpSp>
        <p:nvGrpSpPr>
          <p:cNvPr id="35" name="组合 34">
            <a:extLst>
              <a:ext uri="{FF2B5EF4-FFF2-40B4-BE49-F238E27FC236}">
                <a16:creationId xmlns:a16="http://schemas.microsoft.com/office/drawing/2014/main" id="{D8A3460A-C672-706C-F57B-74AB700E9BBD}"/>
              </a:ext>
            </a:extLst>
          </p:cNvPr>
          <p:cNvGrpSpPr/>
          <p:nvPr/>
        </p:nvGrpSpPr>
        <p:grpSpPr>
          <a:xfrm>
            <a:off x="1657846" y="3896529"/>
            <a:ext cx="8248396" cy="2801203"/>
            <a:chOff x="1275614" y="3872728"/>
            <a:chExt cx="8248396" cy="2801203"/>
          </a:xfrm>
        </p:grpSpPr>
        <p:sp>
          <p:nvSpPr>
            <p:cNvPr id="34" name="矩形 33">
              <a:extLst>
                <a:ext uri="{FF2B5EF4-FFF2-40B4-BE49-F238E27FC236}">
                  <a16:creationId xmlns:a16="http://schemas.microsoft.com/office/drawing/2014/main" id="{84765556-DAAF-FB9F-4F0D-84C9BD09F756}"/>
                </a:ext>
              </a:extLst>
            </p:cNvPr>
            <p:cNvSpPr/>
            <p:nvPr/>
          </p:nvSpPr>
          <p:spPr>
            <a:xfrm>
              <a:off x="1275614" y="3872728"/>
              <a:ext cx="8248396" cy="2801203"/>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圆角矩形 26">
              <a:extLst>
                <a:ext uri="{FF2B5EF4-FFF2-40B4-BE49-F238E27FC236}">
                  <a16:creationId xmlns:a16="http://schemas.microsoft.com/office/drawing/2014/main" id="{1D36054B-A5F5-08B1-ECD2-8F9B8FA437D3}"/>
                </a:ext>
              </a:extLst>
            </p:cNvPr>
            <p:cNvSpPr/>
            <p:nvPr/>
          </p:nvSpPr>
          <p:spPr>
            <a:xfrm>
              <a:off x="1470998" y="5272645"/>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可重定位文件</a:t>
              </a:r>
            </a:p>
          </p:txBody>
        </p:sp>
        <p:sp>
          <p:nvSpPr>
            <p:cNvPr id="28" name="圆角矩形 27">
              <a:extLst>
                <a:ext uri="{FF2B5EF4-FFF2-40B4-BE49-F238E27FC236}">
                  <a16:creationId xmlns:a16="http://schemas.microsoft.com/office/drawing/2014/main" id="{3ECC7042-8EAE-8640-4049-2981CCC7D1CC}"/>
                </a:ext>
              </a:extLst>
            </p:cNvPr>
            <p:cNvSpPr/>
            <p:nvPr/>
          </p:nvSpPr>
          <p:spPr>
            <a:xfrm>
              <a:off x="4455663" y="5272642"/>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可执行文件</a:t>
              </a:r>
            </a:p>
          </p:txBody>
        </p:sp>
        <p:sp>
          <p:nvSpPr>
            <p:cNvPr id="29" name="圆角矩形 28">
              <a:extLst>
                <a:ext uri="{FF2B5EF4-FFF2-40B4-BE49-F238E27FC236}">
                  <a16:creationId xmlns:a16="http://schemas.microsoft.com/office/drawing/2014/main" id="{C00CE772-89F9-1CB1-F063-F0E6DCAE2F72}"/>
                </a:ext>
              </a:extLst>
            </p:cNvPr>
            <p:cNvSpPr/>
            <p:nvPr/>
          </p:nvSpPr>
          <p:spPr>
            <a:xfrm>
              <a:off x="7440328" y="5272643"/>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共享库文件</a:t>
              </a:r>
            </a:p>
          </p:txBody>
        </p:sp>
        <p:sp>
          <p:nvSpPr>
            <p:cNvPr id="32" name="圆角矩形 31">
              <a:extLst>
                <a:ext uri="{FF2B5EF4-FFF2-40B4-BE49-F238E27FC236}">
                  <a16:creationId xmlns:a16="http://schemas.microsoft.com/office/drawing/2014/main" id="{E67874B3-D237-44CB-9FA7-A36E1D19CCE9}"/>
                </a:ext>
              </a:extLst>
            </p:cNvPr>
            <p:cNvSpPr/>
            <p:nvPr/>
          </p:nvSpPr>
          <p:spPr>
            <a:xfrm>
              <a:off x="4455663" y="3995753"/>
              <a:ext cx="1806592" cy="575954"/>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文件格式</a:t>
              </a:r>
            </a:p>
          </p:txBody>
        </p:sp>
      </p:grpSp>
    </p:spTree>
    <p:custDataLst>
      <p:tags r:id="rId2"/>
    </p:custDataLst>
    <p:extLst>
      <p:ext uri="{BB962C8B-B14F-4D97-AF65-F5344CB8AC3E}">
        <p14:creationId xmlns:p14="http://schemas.microsoft.com/office/powerpoint/2010/main" val="10052148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-10</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-d</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动态链接库</a:t>
            </a:r>
            <a:endParaRPr lang="en-US" altLang="zh-CN" dirty="0"/>
          </a:p>
          <a:p>
            <a:pPr lvl="0" algn="ctr"/>
            <a:r>
              <a:rPr lang="zh-CN" altLang="en-US" dirty="0"/>
              <a:t>从底层开始分析</a:t>
            </a:r>
            <a:r>
              <a:rPr lang="en-US" altLang="zh-CN" dirty="0"/>
              <a:t>ELF</a:t>
            </a:r>
            <a:r>
              <a:rPr lang="zh-CN" altLang="en-US" dirty="0"/>
              <a:t>文件解析器</a:t>
            </a:r>
            <a:r>
              <a:rPr lang="en-US" altLang="zh-CN" dirty="0"/>
              <a:t>-d</a:t>
            </a:r>
            <a:r>
              <a:rPr lang="zh-CN" altLang="en-US" dirty="0"/>
              <a:t>选项的实现方法</a:t>
            </a:r>
            <a:endParaRPr lang="en-US" altLang="zh-CN" dirty="0"/>
          </a:p>
        </p:txBody>
      </p:sp>
    </p:spTree>
    <p:extLst>
      <p:ext uri="{BB962C8B-B14F-4D97-AF65-F5344CB8AC3E}">
        <p14:creationId xmlns:p14="http://schemas.microsoft.com/office/powerpoint/2010/main" val="3442674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.dynamic</a:t>
            </a:r>
            <a:r>
              <a:rPr lang="zh-CN" altLang="en-US" b="1" dirty="0">
                <a:solidFill>
                  <a:schemeClr val="tx1"/>
                </a:solidFill>
              </a:rPr>
              <a:t>动态节区</a:t>
            </a:r>
            <a:endParaRPr lang="en-US" altLang="zh-CN" b="1" dirty="0">
              <a:solidFill>
                <a:schemeClr val="tx1"/>
              </a:solidFill>
            </a:endParaRPr>
          </a:p>
          <a:p>
            <a:r>
              <a:rPr lang="zh-CN" altLang="en-US" dirty="0">
                <a:solidFill>
                  <a:schemeClr val="tx1"/>
                </a:solidFill>
              </a:rPr>
              <a:t>动态节区表保存了动态链接器所需要的基本信息，比如依赖于哪些共享对象、动态链接符号表的位置、动态链接重定位表的位置、共享对象初始化代码的地址等信息</a:t>
            </a:r>
            <a:endParaRPr lang="en-US" altLang="zh-CN" dirty="0">
              <a:solidFill>
                <a:schemeClr val="tx1"/>
              </a:solidFill>
            </a:endParaRPr>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50570" y="2962866"/>
            <a:ext cx="6999182" cy="646331"/>
          </a:xfrm>
          <a:prstGeom prst="rect">
            <a:avLst/>
          </a:prstGeom>
          <a:noFill/>
        </p:spPr>
        <p:txBody>
          <a:bodyPr wrap="square">
            <a:spAutoFit/>
          </a:bodyPr>
          <a:lstStyle/>
          <a:p>
            <a:r>
              <a:rPr lang="zh-CN" altLang="en-US" dirty="0"/>
              <a:t>选项</a:t>
            </a:r>
            <a:r>
              <a:rPr lang="en-US" altLang="zh-CN" dirty="0"/>
              <a:t>-d</a:t>
            </a:r>
            <a:r>
              <a:rPr lang="zh-CN" altLang="en-US" dirty="0"/>
              <a:t>用于显示动态表的信息</a:t>
            </a:r>
            <a:endParaRPr lang="en-US" altLang="zh-CN" dirty="0"/>
          </a:p>
          <a:p>
            <a:endParaRPr lang="zh-CN" altLang="en-US" dirty="0"/>
          </a:p>
        </p:txBody>
      </p:sp>
      <p:sp>
        <p:nvSpPr>
          <p:cNvPr id="20" name="文本框 19">
            <a:extLst>
              <a:ext uri="{FF2B5EF4-FFF2-40B4-BE49-F238E27FC236}">
                <a16:creationId xmlns:a16="http://schemas.microsoft.com/office/drawing/2014/main" id="{5B25D7ED-6187-5378-C92F-B4C6E8ECD17E}"/>
              </a:ext>
            </a:extLst>
          </p:cNvPr>
          <p:cNvSpPr txBox="1"/>
          <p:nvPr/>
        </p:nvSpPr>
        <p:spPr>
          <a:xfrm>
            <a:off x="650570" y="3429000"/>
            <a:ext cx="5779727" cy="369332"/>
          </a:xfrm>
          <a:prstGeom prst="rect">
            <a:avLst/>
          </a:prstGeom>
          <a:noFill/>
        </p:spPr>
        <p:txBody>
          <a:bodyPr wrap="square">
            <a:spAutoFit/>
          </a:bodyPr>
          <a:lstStyle/>
          <a:p>
            <a:pPr algn="l">
              <a:buFont typeface="+mj-lt"/>
              <a:buAutoNum type="arabicPeriod"/>
            </a:pPr>
            <a:r>
              <a:rPr lang="zh-CN" altLang="en-US" b="0" i="0" dirty="0">
                <a:effectLst/>
                <a:latin typeface="-apple-system"/>
              </a:rPr>
              <a:t>与动态链接相关的一些信息</a:t>
            </a:r>
          </a:p>
        </p:txBody>
      </p:sp>
    </p:spTree>
    <p:custDataLst>
      <p:tags r:id="rId1"/>
    </p:custDataLst>
    <p:extLst>
      <p:ext uri="{BB962C8B-B14F-4D97-AF65-F5344CB8AC3E}">
        <p14:creationId xmlns:p14="http://schemas.microsoft.com/office/powerpoint/2010/main" val="727798062"/>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369332"/>
          </a:xfrm>
          <a:prstGeom prst="rect">
            <a:avLst/>
          </a:prstGeom>
          <a:noFill/>
        </p:spPr>
        <p:txBody>
          <a:bodyPr wrap="square">
            <a:spAutoFit/>
          </a:bodyPr>
          <a:lstStyle/>
          <a:p>
            <a:pPr algn="l"/>
            <a:r>
              <a:rPr lang="zh-CN" altLang="en-US" b="0" i="0" dirty="0">
                <a:effectLst/>
                <a:latin typeface="-apple-system"/>
              </a:rPr>
              <a:t>动态表是一个数组，动态表项的数据结构定义如下：</a:t>
            </a:r>
          </a:p>
        </p:txBody>
      </p:sp>
      <p:sp>
        <p:nvSpPr>
          <p:cNvPr id="19" name="文本框 18">
            <a:extLst>
              <a:ext uri="{FF2B5EF4-FFF2-40B4-BE49-F238E27FC236}">
                <a16:creationId xmlns:a16="http://schemas.microsoft.com/office/drawing/2014/main" id="{101AACCA-D9B7-70F5-5747-7B7F5755DCB1}"/>
              </a:ext>
            </a:extLst>
          </p:cNvPr>
          <p:cNvSpPr txBox="1"/>
          <p:nvPr/>
        </p:nvSpPr>
        <p:spPr>
          <a:xfrm>
            <a:off x="1432234" y="6257419"/>
            <a:ext cx="1251972" cy="369332"/>
          </a:xfrm>
          <a:prstGeom prst="rect">
            <a:avLst/>
          </a:prstGeom>
          <a:noFill/>
        </p:spPr>
        <p:txBody>
          <a:bodyPr wrap="square">
            <a:spAutoFit/>
          </a:bodyPr>
          <a:lstStyle/>
          <a:p>
            <a:pPr algn="l"/>
            <a:r>
              <a:rPr lang="zh-CN" altLang="en-US" b="0" i="0" dirty="0">
                <a:effectLst/>
                <a:latin typeface="-apple-system"/>
                <a:hlinkClick r:id="rId4" action="ppaction://hlinksldjump"/>
              </a:rPr>
              <a:t>样例解释</a:t>
            </a:r>
            <a:endParaRPr lang="zh-CN" altLang="en-US" b="0" i="0" dirty="0">
              <a:effectLst/>
              <a:latin typeface="-apple-system"/>
            </a:endParaRPr>
          </a:p>
        </p:txBody>
      </p:sp>
      <p:pic>
        <p:nvPicPr>
          <p:cNvPr id="10" name="图片 9">
            <a:extLst>
              <a:ext uri="{FF2B5EF4-FFF2-40B4-BE49-F238E27FC236}">
                <a16:creationId xmlns:a16="http://schemas.microsoft.com/office/drawing/2014/main" id="{CEAE952B-CCA9-5C43-F041-E54E75E24742}"/>
              </a:ext>
            </a:extLst>
          </p:cNvPr>
          <p:cNvPicPr>
            <a:picLocks noChangeAspect="1"/>
          </p:cNvPicPr>
          <p:nvPr/>
        </p:nvPicPr>
        <p:blipFill>
          <a:blip r:embed="rId5"/>
          <a:stretch>
            <a:fillRect/>
          </a:stretch>
        </p:blipFill>
        <p:spPr>
          <a:xfrm>
            <a:off x="660402" y="1899130"/>
            <a:ext cx="4609622" cy="2665805"/>
          </a:xfrm>
          <a:prstGeom prst="rect">
            <a:avLst/>
          </a:prstGeom>
        </p:spPr>
      </p:pic>
    </p:spTree>
    <p:custDataLst>
      <p:tags r:id="rId1"/>
    </p:custDataLst>
    <p:extLst>
      <p:ext uri="{BB962C8B-B14F-4D97-AF65-F5344CB8AC3E}">
        <p14:creationId xmlns:p14="http://schemas.microsoft.com/office/powerpoint/2010/main" val="419881308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7990290" y="6398508"/>
            <a:ext cx="386516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-d</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13" name="图片 12">
            <a:extLst>
              <a:ext uri="{FF2B5EF4-FFF2-40B4-BE49-F238E27FC236}">
                <a16:creationId xmlns:a16="http://schemas.microsoft.com/office/drawing/2014/main" id="{054BCEC3-CBE2-ABD9-F341-2615CDF98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530" y="493884"/>
            <a:ext cx="10331921" cy="5870231"/>
          </a:xfrm>
          <a:prstGeom prst="rect">
            <a:avLst/>
          </a:prstGeom>
        </p:spPr>
      </p:pic>
    </p:spTree>
    <p:custDataLst>
      <p:tags r:id="rId1"/>
    </p:custDataLst>
    <p:extLst>
      <p:ext uri="{BB962C8B-B14F-4D97-AF65-F5344CB8AC3E}">
        <p14:creationId xmlns:p14="http://schemas.microsoft.com/office/powerpoint/2010/main" val="200181310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2908139" y="2321004"/>
            <a:ext cx="7263527" cy="2215991"/>
          </a:xfrm>
          <a:prstGeom prst="rect">
            <a:avLst/>
          </a:prstGeom>
          <a:noFill/>
        </p:spPr>
        <p:txBody>
          <a:bodyPr wrap="none" rtlCol="0">
            <a:spAutoFit/>
          </a:bodyPr>
          <a:lstStyle/>
          <a:p>
            <a:r>
              <a:rPr lang="zh-CN" altLang="en-US" sz="13800" b="1" dirty="0">
                <a:solidFill>
                  <a:schemeClr val="accent5"/>
                </a:solidFill>
              </a:rPr>
              <a:t>其他选项</a:t>
            </a: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1252651"/>
          </a:xfrm>
        </p:spPr>
        <p:txBody>
          <a:bodyPr/>
          <a:lstStyle/>
          <a:p>
            <a:pPr algn="ctr"/>
            <a:r>
              <a:rPr lang="en-US" altLang="zh-CN" dirty="0"/>
              <a:t>-V</a:t>
            </a:r>
            <a:r>
              <a:rPr lang="zh-CN" altLang="en-US" dirty="0"/>
              <a:t>显示版本段的信息</a:t>
            </a:r>
            <a:endParaRPr lang="en-US" altLang="zh-CN" dirty="0"/>
          </a:p>
          <a:p>
            <a:pPr algn="ctr"/>
            <a:r>
              <a:rPr lang="en-US" altLang="zh-CN" dirty="0"/>
              <a:t>-A</a:t>
            </a:r>
            <a:r>
              <a:rPr lang="zh-CN" altLang="en-US" dirty="0"/>
              <a:t>显示</a:t>
            </a:r>
            <a:r>
              <a:rPr lang="en-US" altLang="zh-CN" dirty="0"/>
              <a:t>CPU</a:t>
            </a:r>
            <a:r>
              <a:rPr lang="zh-CN" altLang="en-US" dirty="0"/>
              <a:t>构架信息</a:t>
            </a:r>
            <a:endParaRPr lang="en-US" altLang="zh-CN" dirty="0"/>
          </a:p>
          <a:p>
            <a:pPr lvl="0" algn="ctr"/>
            <a:r>
              <a:rPr lang="en-US" altLang="zh-CN" dirty="0"/>
              <a:t>-I </a:t>
            </a:r>
            <a:r>
              <a:rPr lang="zh-CN" altLang="en-US" dirty="0"/>
              <a:t>显示符号的时候，显示柱状图</a:t>
            </a:r>
          </a:p>
          <a:p>
            <a:pPr algn="ctr"/>
            <a:r>
              <a:rPr lang="en-US" altLang="zh-CN" dirty="0"/>
              <a:t>-x </a:t>
            </a:r>
            <a:r>
              <a:rPr lang="zh-CN" altLang="en-US" dirty="0"/>
              <a:t>以</a:t>
            </a:r>
            <a:r>
              <a:rPr lang="en-US" altLang="zh-CN" dirty="0"/>
              <a:t>16</a:t>
            </a:r>
            <a:r>
              <a:rPr lang="zh-CN" altLang="en-US" dirty="0"/>
              <a:t>进制方式显示指定段内内容</a:t>
            </a:r>
          </a:p>
        </p:txBody>
      </p:sp>
    </p:spTree>
    <p:extLst>
      <p:ext uri="{BB962C8B-B14F-4D97-AF65-F5344CB8AC3E}">
        <p14:creationId xmlns:p14="http://schemas.microsoft.com/office/powerpoint/2010/main" val="413277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样例讲解</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针对实例进行剖析讲解</a:t>
            </a:r>
            <a:endParaRPr lang="en-US" altLang="zh-CN" dirty="0"/>
          </a:p>
          <a:p>
            <a:pPr lvl="0"/>
            <a:r>
              <a:rPr lang="zh-CN" altLang="en-US" dirty="0"/>
              <a:t>从具体实践中体悟</a:t>
            </a:r>
            <a:r>
              <a:rPr lang="en-US" altLang="zh-CN" dirty="0"/>
              <a:t>ELF</a:t>
            </a:r>
            <a:r>
              <a:rPr lang="zh-CN" altLang="en-US" dirty="0"/>
              <a:t>文件解析的应用</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03-</a:t>
            </a:r>
            <a:endParaRPr lang="zh-CN" altLang="en-US" sz="13800" b="1" dirty="0">
              <a:solidFill>
                <a:schemeClr val="accent5"/>
              </a:solidFill>
            </a:endParaRPr>
          </a:p>
        </p:txBody>
      </p:sp>
    </p:spTree>
    <p:extLst>
      <p:ext uri="{BB962C8B-B14F-4D97-AF65-F5344CB8AC3E}">
        <p14:creationId xmlns:p14="http://schemas.microsoft.com/office/powerpoint/2010/main" val="4139205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4"/>
          <a:stretch>
            <a:fillRect/>
          </a:stretch>
        </p:blipFill>
        <p:spPr>
          <a:xfrm>
            <a:off x="168646" y="1159825"/>
            <a:ext cx="4735853" cy="2016939"/>
          </a:xfrm>
          <a:prstGeom prst="rect">
            <a:avLst/>
          </a:prstGeom>
        </p:spPr>
      </p:pic>
      <p:pic>
        <p:nvPicPr>
          <p:cNvPr id="8" name="图片 7">
            <a:extLst>
              <a:ext uri="{FF2B5EF4-FFF2-40B4-BE49-F238E27FC236}">
                <a16:creationId xmlns:a16="http://schemas.microsoft.com/office/drawing/2014/main" id="{0692A394-842A-C846-EBFB-C6079AE4935C}"/>
              </a:ext>
            </a:extLst>
          </p:cNvPr>
          <p:cNvPicPr>
            <a:picLocks noChangeAspect="1"/>
          </p:cNvPicPr>
          <p:nvPr/>
        </p:nvPicPr>
        <p:blipFill>
          <a:blip r:embed="rId5"/>
          <a:stretch>
            <a:fillRect/>
          </a:stretch>
        </p:blipFill>
        <p:spPr>
          <a:xfrm>
            <a:off x="5063754" y="1159825"/>
            <a:ext cx="6959600" cy="4838700"/>
          </a:xfrm>
          <a:prstGeom prst="rect">
            <a:avLst/>
          </a:prstGeom>
        </p:spPr>
      </p:pic>
      <p:grpSp>
        <p:nvGrpSpPr>
          <p:cNvPr id="12" name="组合 11">
            <a:extLst>
              <a:ext uri="{FF2B5EF4-FFF2-40B4-BE49-F238E27FC236}">
                <a16:creationId xmlns:a16="http://schemas.microsoft.com/office/drawing/2014/main" id="{9B10EC51-1A89-BEB3-63A5-A239CFDD5C9D}"/>
              </a:ext>
            </a:extLst>
          </p:cNvPr>
          <p:cNvGrpSpPr/>
          <p:nvPr/>
        </p:nvGrpSpPr>
        <p:grpSpPr>
          <a:xfrm>
            <a:off x="555214" y="1617225"/>
            <a:ext cx="8999474" cy="4721669"/>
            <a:chOff x="555214" y="1617225"/>
            <a:chExt cx="8999474" cy="4721669"/>
          </a:xfrm>
        </p:grpSpPr>
        <p:pic>
          <p:nvPicPr>
            <p:cNvPr id="10" name="图片 9">
              <a:extLst>
                <a:ext uri="{FF2B5EF4-FFF2-40B4-BE49-F238E27FC236}">
                  <a16:creationId xmlns:a16="http://schemas.microsoft.com/office/drawing/2014/main" id="{E7F8309E-ACB9-A452-730E-4AC2884CA66A}"/>
                </a:ext>
              </a:extLst>
            </p:cNvPr>
            <p:cNvPicPr>
              <a:picLocks noChangeAspect="1"/>
            </p:cNvPicPr>
            <p:nvPr/>
          </p:nvPicPr>
          <p:blipFill>
            <a:blip r:embed="rId6"/>
            <a:stretch>
              <a:fillRect/>
            </a:stretch>
          </p:blipFill>
          <p:spPr>
            <a:xfrm>
              <a:off x="1782288" y="1617225"/>
              <a:ext cx="7772400" cy="4721669"/>
            </a:xfrm>
            <a:prstGeom prst="rect">
              <a:avLst/>
            </a:prstGeom>
          </p:spPr>
        </p:pic>
        <p:sp>
          <p:nvSpPr>
            <p:cNvPr id="11" name="文本框 10">
              <a:extLst>
                <a:ext uri="{FF2B5EF4-FFF2-40B4-BE49-F238E27FC236}">
                  <a16:creationId xmlns:a16="http://schemas.microsoft.com/office/drawing/2014/main" id="{05D77A1B-B923-1349-1FC6-5B87997CA8BE}"/>
                </a:ext>
              </a:extLst>
            </p:cNvPr>
            <p:cNvSpPr txBox="1"/>
            <p:nvPr/>
          </p:nvSpPr>
          <p:spPr>
            <a:xfrm>
              <a:off x="555214" y="3994327"/>
              <a:ext cx="1127232" cy="461665"/>
            </a:xfrm>
            <a:prstGeom prst="rect">
              <a:avLst/>
            </a:prstGeom>
            <a:noFill/>
          </p:spPr>
          <p:txBody>
            <a:bodyPr wrap="none" rtlCol="0">
              <a:spAutoFit/>
            </a:bodyPr>
            <a:lstStyle/>
            <a:p>
              <a:r>
                <a:rPr kumimoji="1" lang="en-US" altLang="zh-CN" sz="2400" dirty="0" err="1">
                  <a:ln w="0"/>
                  <a:effectLst>
                    <a:outerShdw blurRad="38100" dist="19050" dir="2700000" algn="tl" rotWithShape="0">
                      <a:schemeClr val="dk1">
                        <a:alpha val="40000"/>
                      </a:schemeClr>
                    </a:outerShdw>
                  </a:effectLst>
                </a:rPr>
                <a:t>readelf</a:t>
              </a:r>
              <a:endParaRPr kumimoji="1" lang="zh-CN" altLang="en-US" sz="2400" dirty="0">
                <a:ln w="0"/>
                <a:effectLst>
                  <a:outerShdw blurRad="38100" dist="19050" dir="2700000" algn="tl" rotWithShape="0">
                    <a:schemeClr val="dk1">
                      <a:alpha val="40000"/>
                    </a:schemeClr>
                  </a:outerShdw>
                </a:effectLst>
              </a:endParaRPr>
            </a:p>
          </p:txBody>
        </p:sp>
      </p:grpSp>
      <p:sp>
        <p:nvSpPr>
          <p:cNvPr id="4" name="文本框 3">
            <a:extLst>
              <a:ext uri="{FF2B5EF4-FFF2-40B4-BE49-F238E27FC236}">
                <a16:creationId xmlns:a16="http://schemas.microsoft.com/office/drawing/2014/main" id="{BDD87B80-5BE7-F8D4-9C87-582EE69E404A}"/>
              </a:ext>
            </a:extLst>
          </p:cNvPr>
          <p:cNvSpPr txBox="1"/>
          <p:nvPr/>
        </p:nvSpPr>
        <p:spPr>
          <a:xfrm>
            <a:off x="10545288" y="593292"/>
            <a:ext cx="646331" cy="369332"/>
          </a:xfrm>
          <a:prstGeom prst="rect">
            <a:avLst/>
          </a:prstGeom>
          <a:noFill/>
        </p:spPr>
        <p:txBody>
          <a:bodyPr wrap="none" rtlCol="0">
            <a:spAutoFit/>
          </a:bodyPr>
          <a:lstStyle/>
          <a:p>
            <a:r>
              <a:rPr kumimoji="1" lang="zh-CN" altLang="en-US" dirty="0">
                <a:hlinkClick r:id="rId7" action="ppaction://hlinksldjump"/>
              </a:rPr>
              <a:t>返回</a:t>
            </a:r>
            <a:endParaRPr kumimoji="1" lang="zh-CN" altLang="en-US" dirty="0"/>
          </a:p>
        </p:txBody>
      </p:sp>
    </p:spTree>
    <p:custDataLst>
      <p:tags r:id="rId2"/>
    </p:custDataLst>
    <p:extLst>
      <p:ext uri="{BB962C8B-B14F-4D97-AF65-F5344CB8AC3E}">
        <p14:creationId xmlns:p14="http://schemas.microsoft.com/office/powerpoint/2010/main" val="155025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3"/>
          <a:stretch>
            <a:fillRect/>
          </a:stretch>
        </p:blipFill>
        <p:spPr>
          <a:xfrm>
            <a:off x="134829" y="1461493"/>
            <a:ext cx="4735853" cy="2016939"/>
          </a:xfrm>
          <a:prstGeom prst="rect">
            <a:avLst/>
          </a:prstGeom>
        </p:spPr>
      </p:pic>
      <p:sp>
        <p:nvSpPr>
          <p:cNvPr id="4" name="文本框 3">
            <a:extLst>
              <a:ext uri="{FF2B5EF4-FFF2-40B4-BE49-F238E27FC236}">
                <a16:creationId xmlns:a16="http://schemas.microsoft.com/office/drawing/2014/main" id="{077309F2-0514-A427-8815-251AD1E56567}"/>
              </a:ext>
            </a:extLst>
          </p:cNvPr>
          <p:cNvSpPr txBox="1"/>
          <p:nvPr/>
        </p:nvSpPr>
        <p:spPr>
          <a:xfrm>
            <a:off x="134829" y="1060431"/>
            <a:ext cx="2146742" cy="369332"/>
          </a:xfrm>
          <a:prstGeom prst="rect">
            <a:avLst/>
          </a:prstGeom>
          <a:noFill/>
        </p:spPr>
        <p:txBody>
          <a:bodyPr wrap="none" rtlCol="0">
            <a:spAutoFit/>
          </a:bodyPr>
          <a:lstStyle/>
          <a:p>
            <a:r>
              <a:rPr kumimoji="1" lang="zh-CN" altLang="en-US" dirty="0"/>
              <a:t>程序例子：</a:t>
            </a:r>
            <a:r>
              <a:rPr kumimoji="1" lang="en-US" altLang="zh-CN" dirty="0" err="1"/>
              <a:t>test.cpp</a:t>
            </a:r>
            <a:endParaRPr kumimoji="1" lang="zh-CN" altLang="en-US" dirty="0"/>
          </a:p>
        </p:txBody>
      </p:sp>
      <p:grpSp>
        <p:nvGrpSpPr>
          <p:cNvPr id="16" name="组合 15">
            <a:extLst>
              <a:ext uri="{FF2B5EF4-FFF2-40B4-BE49-F238E27FC236}">
                <a16:creationId xmlns:a16="http://schemas.microsoft.com/office/drawing/2014/main" id="{47941D9C-9947-7D40-E46E-3C2BFB5B876B}"/>
              </a:ext>
            </a:extLst>
          </p:cNvPr>
          <p:cNvGrpSpPr/>
          <p:nvPr/>
        </p:nvGrpSpPr>
        <p:grpSpPr>
          <a:xfrm>
            <a:off x="2613561" y="1501679"/>
            <a:ext cx="8039155" cy="4837215"/>
            <a:chOff x="2613561" y="1501679"/>
            <a:chExt cx="8039155" cy="4837215"/>
          </a:xfrm>
        </p:grpSpPr>
        <p:pic>
          <p:nvPicPr>
            <p:cNvPr id="13" name="图片 12">
              <a:extLst>
                <a:ext uri="{FF2B5EF4-FFF2-40B4-BE49-F238E27FC236}">
                  <a16:creationId xmlns:a16="http://schemas.microsoft.com/office/drawing/2014/main" id="{C83D2D0B-C0B4-A1A5-D5B5-FFD0757CD087}"/>
                </a:ext>
              </a:extLst>
            </p:cNvPr>
            <p:cNvPicPr>
              <a:picLocks noChangeAspect="1"/>
            </p:cNvPicPr>
            <p:nvPr/>
          </p:nvPicPr>
          <p:blipFill>
            <a:blip r:embed="rId4"/>
            <a:stretch>
              <a:fillRect/>
            </a:stretch>
          </p:blipFill>
          <p:spPr>
            <a:xfrm>
              <a:off x="2613561" y="1981797"/>
              <a:ext cx="7772400" cy="4357097"/>
            </a:xfrm>
            <a:prstGeom prst="rect">
              <a:avLst/>
            </a:prstGeom>
          </p:spPr>
        </p:pic>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5096267" cy="369332"/>
            </a:xfrm>
            <a:prstGeom prst="rect">
              <a:avLst/>
            </a:prstGeom>
            <a:noFill/>
          </p:spPr>
          <p:txBody>
            <a:bodyPr wrap="none" rtlCol="0">
              <a:spAutoFit/>
            </a:bodyPr>
            <a:lstStyle/>
            <a:p>
              <a:r>
                <a:rPr kumimoji="1" lang="zh-CN" altLang="en-US" dirty="0"/>
                <a:t>查看头文件信息，找到节区偏移地址和大小</a:t>
              </a:r>
              <a:r>
                <a:rPr kumimoji="1" lang="en-US" altLang="zh-CN" dirty="0"/>
                <a:t>/</a:t>
              </a:r>
              <a:r>
                <a:rPr kumimoji="1" lang="zh-CN" altLang="en-US" dirty="0"/>
                <a:t>数量</a:t>
              </a:r>
            </a:p>
          </p:txBody>
        </p:sp>
      </p:grpSp>
    </p:spTree>
    <p:custDataLst>
      <p:tags r:id="rId1"/>
    </p:custDataLst>
    <p:extLst>
      <p:ext uri="{BB962C8B-B14F-4D97-AF65-F5344CB8AC3E}">
        <p14:creationId xmlns:p14="http://schemas.microsoft.com/office/powerpoint/2010/main" val="185984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0E22969-81CF-5530-F39E-021BA03B40CD}"/>
              </a:ext>
            </a:extLst>
          </p:cNvPr>
          <p:cNvGrpSpPr/>
          <p:nvPr/>
        </p:nvGrpSpPr>
        <p:grpSpPr>
          <a:xfrm>
            <a:off x="1923803" y="1107356"/>
            <a:ext cx="9844644" cy="5387009"/>
            <a:chOff x="1923803" y="1107356"/>
            <a:chExt cx="9844644" cy="5387009"/>
          </a:xfrm>
        </p:grpSpPr>
        <p:grpSp>
          <p:nvGrpSpPr>
            <p:cNvPr id="16" name="组合 15">
              <a:extLst>
                <a:ext uri="{FF2B5EF4-FFF2-40B4-BE49-F238E27FC236}">
                  <a16:creationId xmlns:a16="http://schemas.microsoft.com/office/drawing/2014/main" id="{47941D9C-9947-7D40-E46E-3C2BFB5B876B}"/>
                </a:ext>
              </a:extLst>
            </p:cNvPr>
            <p:cNvGrpSpPr/>
            <p:nvPr/>
          </p:nvGrpSpPr>
          <p:grpSpPr>
            <a:xfrm>
              <a:off x="8431219" y="1174108"/>
              <a:ext cx="3337228" cy="376927"/>
              <a:chOff x="5071284" y="1501679"/>
              <a:chExt cx="3337228" cy="376927"/>
            </a:xfrm>
          </p:grpSpPr>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02</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2852063" cy="369332"/>
              </a:xfrm>
              <a:prstGeom prst="rect">
                <a:avLst/>
              </a:prstGeom>
              <a:noFill/>
            </p:spPr>
            <p:txBody>
              <a:bodyPr wrap="none" rtlCol="0">
                <a:spAutoFit/>
              </a:bodyPr>
              <a:lstStyle/>
              <a:p>
                <a:r>
                  <a:rPr kumimoji="1" lang="zh-CN" altLang="en-US" dirty="0"/>
                  <a:t>使用</a:t>
                </a:r>
                <a:r>
                  <a:rPr kumimoji="1" lang="en-US" altLang="zh-CN" dirty="0"/>
                  <a:t>- S</a:t>
                </a:r>
                <a:r>
                  <a:rPr kumimoji="1" lang="zh-CN" altLang="en-US" dirty="0"/>
                  <a:t>选项查看节区信息</a:t>
                </a:r>
              </a:p>
            </p:txBody>
          </p:sp>
        </p:grpSp>
        <p:pic>
          <p:nvPicPr>
            <p:cNvPr id="5" name="图片 4">
              <a:extLst>
                <a:ext uri="{FF2B5EF4-FFF2-40B4-BE49-F238E27FC236}">
                  <a16:creationId xmlns:a16="http://schemas.microsoft.com/office/drawing/2014/main" id="{0B19A319-1193-A459-9730-EDB7D7204BF8}"/>
                </a:ext>
              </a:extLst>
            </p:cNvPr>
            <p:cNvPicPr>
              <a:picLocks noChangeAspect="1"/>
            </p:cNvPicPr>
            <p:nvPr/>
          </p:nvPicPr>
          <p:blipFill>
            <a:blip r:embed="rId3"/>
            <a:stretch>
              <a:fillRect/>
            </a:stretch>
          </p:blipFill>
          <p:spPr>
            <a:xfrm>
              <a:off x="1923803" y="1107356"/>
              <a:ext cx="6410448" cy="5387009"/>
            </a:xfrm>
            <a:prstGeom prst="rect">
              <a:avLst/>
            </a:prstGeom>
          </p:spPr>
        </p:pic>
      </p:grpSp>
      <p:sp>
        <p:nvSpPr>
          <p:cNvPr id="10" name="矩形 9">
            <a:extLst>
              <a:ext uri="{FF2B5EF4-FFF2-40B4-BE49-F238E27FC236}">
                <a16:creationId xmlns:a16="http://schemas.microsoft.com/office/drawing/2014/main" id="{E8FF3C31-C7CD-3202-1E1F-1AFE7FA1342D}"/>
              </a:ext>
            </a:extLst>
          </p:cNvPr>
          <p:cNvSpPr/>
          <p:nvPr/>
        </p:nvSpPr>
        <p:spPr>
          <a:xfrm>
            <a:off x="2066306" y="1358774"/>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1E6C4E94-1815-6DE8-818E-31B8FA62CD4D}"/>
              </a:ext>
            </a:extLst>
          </p:cNvPr>
          <p:cNvPicPr>
            <a:picLocks noChangeAspect="1"/>
          </p:cNvPicPr>
          <p:nvPr/>
        </p:nvPicPr>
        <p:blipFill>
          <a:blip r:embed="rId4"/>
          <a:stretch>
            <a:fillRect/>
          </a:stretch>
        </p:blipFill>
        <p:spPr>
          <a:xfrm>
            <a:off x="660402" y="2626091"/>
            <a:ext cx="10421931" cy="1419022"/>
          </a:xfrm>
          <a:prstGeom prst="rect">
            <a:avLst/>
          </a:prstGeom>
          <a:effectLst>
            <a:outerShdw blurRad="63500" sx="102000" sy="102000" algn="ctr" rotWithShape="0">
              <a:prstClr val="black">
                <a:alpha val="40000"/>
              </a:prstClr>
            </a:outerShdw>
          </a:effectLst>
        </p:spPr>
      </p:pic>
      <p:grpSp>
        <p:nvGrpSpPr>
          <p:cNvPr id="31" name="组合 30">
            <a:extLst>
              <a:ext uri="{FF2B5EF4-FFF2-40B4-BE49-F238E27FC236}">
                <a16:creationId xmlns:a16="http://schemas.microsoft.com/office/drawing/2014/main" id="{9173D95F-B471-617D-18AA-A1021AEAEF20}"/>
              </a:ext>
            </a:extLst>
          </p:cNvPr>
          <p:cNvGrpSpPr/>
          <p:nvPr/>
        </p:nvGrpSpPr>
        <p:grpSpPr>
          <a:xfrm>
            <a:off x="1923803" y="1116738"/>
            <a:ext cx="6410448" cy="5387009"/>
            <a:chOff x="1923803" y="1116738"/>
            <a:chExt cx="6410448" cy="5387009"/>
          </a:xfrm>
        </p:grpSpPr>
        <p:pic>
          <p:nvPicPr>
            <p:cNvPr id="12" name="图片 11">
              <a:extLst>
                <a:ext uri="{FF2B5EF4-FFF2-40B4-BE49-F238E27FC236}">
                  <a16:creationId xmlns:a16="http://schemas.microsoft.com/office/drawing/2014/main" id="{21CF3DE7-D59A-3BDD-2D75-BDB9E0CCAE8A}"/>
                </a:ext>
              </a:extLst>
            </p:cNvPr>
            <p:cNvPicPr>
              <a:picLocks noChangeAspect="1"/>
            </p:cNvPicPr>
            <p:nvPr/>
          </p:nvPicPr>
          <p:blipFill>
            <a:blip r:embed="rId3"/>
            <a:stretch>
              <a:fillRect/>
            </a:stretch>
          </p:blipFill>
          <p:spPr>
            <a:xfrm>
              <a:off x="1923803" y="1116738"/>
              <a:ext cx="6410448" cy="5387009"/>
            </a:xfrm>
            <a:prstGeom prst="rect">
              <a:avLst/>
            </a:prstGeom>
          </p:spPr>
        </p:pic>
        <p:sp>
          <p:nvSpPr>
            <p:cNvPr id="29" name="矩形 28">
              <a:extLst>
                <a:ext uri="{FF2B5EF4-FFF2-40B4-BE49-F238E27FC236}">
                  <a16:creationId xmlns:a16="http://schemas.microsoft.com/office/drawing/2014/main" id="{4DC47267-5A59-AC23-8490-1C65FFE6A8FF}"/>
                </a:ext>
              </a:extLst>
            </p:cNvPr>
            <p:cNvSpPr/>
            <p:nvPr/>
          </p:nvSpPr>
          <p:spPr>
            <a:xfrm>
              <a:off x="2066305" y="3629773"/>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0CB63F86-1F34-9947-DEB5-25B7C8E5E59F}"/>
              </a:ext>
            </a:extLst>
          </p:cNvPr>
          <p:cNvPicPr>
            <a:picLocks noChangeAspect="1"/>
          </p:cNvPicPr>
          <p:nvPr/>
        </p:nvPicPr>
        <p:blipFill>
          <a:blip r:embed="rId5"/>
          <a:stretch>
            <a:fillRect/>
          </a:stretch>
        </p:blipFill>
        <p:spPr>
          <a:xfrm>
            <a:off x="565940" y="2592890"/>
            <a:ext cx="10572528" cy="1478829"/>
          </a:xfrm>
          <a:prstGeom prst="rect">
            <a:avLst/>
          </a:prstGeom>
          <a:effectLst>
            <a:outerShdw blurRad="63500" sx="102000" sy="102000" algn="ctr" rotWithShape="0">
              <a:prstClr val="black">
                <a:alpha val="40000"/>
              </a:prstClr>
            </a:outerShdw>
          </a:effectLst>
        </p:spPr>
      </p:pic>
      <p:grpSp>
        <p:nvGrpSpPr>
          <p:cNvPr id="35" name="组合 34">
            <a:extLst>
              <a:ext uri="{FF2B5EF4-FFF2-40B4-BE49-F238E27FC236}">
                <a16:creationId xmlns:a16="http://schemas.microsoft.com/office/drawing/2014/main" id="{B09BF11C-5788-2692-0511-E0A7E3F1F5E1}"/>
              </a:ext>
            </a:extLst>
          </p:cNvPr>
          <p:cNvGrpSpPr/>
          <p:nvPr/>
        </p:nvGrpSpPr>
        <p:grpSpPr>
          <a:xfrm>
            <a:off x="1507216" y="558049"/>
            <a:ext cx="9659320" cy="6056878"/>
            <a:chOff x="1507216" y="558049"/>
            <a:chExt cx="9659320" cy="6056878"/>
          </a:xfrm>
        </p:grpSpPr>
        <p:pic>
          <p:nvPicPr>
            <p:cNvPr id="32" name="图片 31">
              <a:extLst>
                <a:ext uri="{FF2B5EF4-FFF2-40B4-BE49-F238E27FC236}">
                  <a16:creationId xmlns:a16="http://schemas.microsoft.com/office/drawing/2014/main" id="{5EB03826-4094-4EC9-9CDD-6D8D76A1B352}"/>
                </a:ext>
              </a:extLst>
            </p:cNvPr>
            <p:cNvPicPr>
              <a:picLocks noChangeAspect="1"/>
            </p:cNvPicPr>
            <p:nvPr/>
          </p:nvPicPr>
          <p:blipFill>
            <a:blip r:embed="rId6"/>
            <a:stretch>
              <a:fillRect/>
            </a:stretch>
          </p:blipFill>
          <p:spPr>
            <a:xfrm>
              <a:off x="1507216" y="1028700"/>
              <a:ext cx="9659320" cy="5586227"/>
            </a:xfrm>
            <a:prstGeom prst="rect">
              <a:avLst/>
            </a:prstGeom>
            <a:effectLst>
              <a:outerShdw blurRad="63500" sx="102000" sy="102000" algn="ctr" rotWithShape="0">
                <a:prstClr val="black">
                  <a:alpha val="40000"/>
                </a:prstClr>
              </a:outerShdw>
            </a:effectLst>
          </p:spPr>
        </p:pic>
        <p:sp>
          <p:nvSpPr>
            <p:cNvPr id="34" name="文本框 33">
              <a:extLst>
                <a:ext uri="{FF2B5EF4-FFF2-40B4-BE49-F238E27FC236}">
                  <a16:creationId xmlns:a16="http://schemas.microsoft.com/office/drawing/2014/main" id="{B03D702E-B928-A8FE-6C81-08448887A3A8}"/>
                </a:ext>
              </a:extLst>
            </p:cNvPr>
            <p:cNvSpPr txBox="1"/>
            <p:nvPr/>
          </p:nvSpPr>
          <p:spPr>
            <a:xfrm>
              <a:off x="3225541" y="558049"/>
              <a:ext cx="6222670" cy="369332"/>
            </a:xfrm>
            <a:prstGeom prst="rect">
              <a:avLst/>
            </a:prstGeom>
            <a:noFill/>
          </p:spPr>
          <p:txBody>
            <a:bodyPr wrap="square">
              <a:spAutoFit/>
            </a:bodyPr>
            <a:lstStyle/>
            <a:p>
              <a:r>
                <a:rPr lang="zh-CN" altLang="en-US" b="0" i="0" dirty="0">
                  <a:effectLst/>
                  <a:latin typeface="-apple-system"/>
                </a:rPr>
                <a:t>可以使用</a:t>
              </a:r>
              <a:r>
                <a:rPr lang="en" altLang="zh-CN" b="0" i="0" dirty="0" err="1">
                  <a:effectLst/>
                  <a:latin typeface="-apple-system"/>
                </a:rPr>
                <a:t>objdump</a:t>
              </a:r>
              <a:r>
                <a:rPr lang="zh-CN" altLang="en-US" b="0" i="0" dirty="0">
                  <a:effectLst/>
                  <a:latin typeface="-apple-system"/>
                </a:rPr>
                <a:t>查看其中的内容</a:t>
              </a:r>
              <a:endParaRPr lang="zh-CN" altLang="en-US" dirty="0"/>
            </a:p>
          </p:txBody>
        </p:sp>
      </p:grpSp>
    </p:spTree>
    <p:custDataLst>
      <p:tags r:id="rId1"/>
    </p:custDataLst>
    <p:extLst>
      <p:ext uri="{BB962C8B-B14F-4D97-AF65-F5344CB8AC3E}">
        <p14:creationId xmlns:p14="http://schemas.microsoft.com/office/powerpoint/2010/main" val="4205261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4A3088A-0182-1C23-661D-90E665C4BDF5}"/>
              </a:ext>
            </a:extLst>
          </p:cNvPr>
          <p:cNvPicPr>
            <a:picLocks noChangeAspect="1"/>
          </p:cNvPicPr>
          <p:nvPr/>
        </p:nvPicPr>
        <p:blipFill>
          <a:blip r:embed="rId3"/>
          <a:stretch>
            <a:fillRect/>
          </a:stretch>
        </p:blipFill>
        <p:spPr>
          <a:xfrm>
            <a:off x="535380" y="1443570"/>
            <a:ext cx="11066812" cy="420855"/>
          </a:xfrm>
          <a:prstGeom prst="rect">
            <a:avLst/>
          </a:prstGeom>
        </p:spPr>
      </p:pic>
      <p:sp>
        <p:nvSpPr>
          <p:cNvPr id="13" name="文本框 12">
            <a:extLst>
              <a:ext uri="{FF2B5EF4-FFF2-40B4-BE49-F238E27FC236}">
                <a16:creationId xmlns:a16="http://schemas.microsoft.com/office/drawing/2014/main" id="{CB953AF0-865F-7B7F-2FA7-EF75FB516BED}"/>
              </a:ext>
            </a:extLst>
          </p:cNvPr>
          <p:cNvSpPr txBox="1"/>
          <p:nvPr/>
        </p:nvSpPr>
        <p:spPr>
          <a:xfrm>
            <a:off x="535380" y="1951672"/>
            <a:ext cx="6222670" cy="1477328"/>
          </a:xfrm>
          <a:prstGeom prst="rect">
            <a:avLst/>
          </a:prstGeom>
          <a:noFill/>
        </p:spPr>
        <p:txBody>
          <a:bodyPr wrap="square">
            <a:spAutoFit/>
          </a:bodyPr>
          <a:lstStyle/>
          <a:p>
            <a:r>
              <a:rPr lang="en" altLang="zh-CN" dirty="0"/>
              <a:t>1. offset = 0x760</a:t>
            </a:r>
          </a:p>
          <a:p>
            <a:r>
              <a:rPr lang="en" altLang="zh-CN" dirty="0"/>
              <a:t>2. size = 0x20 = 32</a:t>
            </a:r>
          </a:p>
          <a:p>
            <a:r>
              <a:rPr lang="en" altLang="zh-CN" dirty="0"/>
              <a:t>3. flag = A =&gt; </a:t>
            </a:r>
            <a:r>
              <a:rPr lang="zh-CN" altLang="en-US" dirty="0"/>
              <a:t>进程运行期间占据内存 </a:t>
            </a:r>
            <a:r>
              <a:rPr lang="en-US" altLang="zh-CN" dirty="0"/>
              <a:t>=&gt; </a:t>
            </a:r>
            <a:r>
              <a:rPr lang="zh-CN" altLang="en-US" dirty="0"/>
              <a:t>只读</a:t>
            </a:r>
          </a:p>
          <a:p>
            <a:br>
              <a:rPr lang="zh-CN" altLang="en-US" dirty="0"/>
            </a:br>
            <a:endParaRPr lang="zh-CN" altLang="en-US" dirty="0"/>
          </a:p>
        </p:txBody>
      </p:sp>
      <p:pic>
        <p:nvPicPr>
          <p:cNvPr id="17" name="图片 16">
            <a:extLst>
              <a:ext uri="{FF2B5EF4-FFF2-40B4-BE49-F238E27FC236}">
                <a16:creationId xmlns:a16="http://schemas.microsoft.com/office/drawing/2014/main" id="{5A724756-CC9F-4BC1-FEA1-D537BB05A546}"/>
              </a:ext>
            </a:extLst>
          </p:cNvPr>
          <p:cNvPicPr>
            <a:picLocks noChangeAspect="1"/>
          </p:cNvPicPr>
          <p:nvPr/>
        </p:nvPicPr>
        <p:blipFill>
          <a:blip r:embed="rId4"/>
          <a:stretch>
            <a:fillRect/>
          </a:stretch>
        </p:blipFill>
        <p:spPr>
          <a:xfrm>
            <a:off x="535379" y="2835820"/>
            <a:ext cx="10255605" cy="1150160"/>
          </a:xfrm>
          <a:prstGeom prst="rect">
            <a:avLst/>
          </a:prstGeom>
        </p:spPr>
      </p:pic>
      <p:sp>
        <p:nvSpPr>
          <p:cNvPr id="18" name="文本框 17">
            <a:extLst>
              <a:ext uri="{FF2B5EF4-FFF2-40B4-BE49-F238E27FC236}">
                <a16:creationId xmlns:a16="http://schemas.microsoft.com/office/drawing/2014/main" id="{8C4EDC9A-9D17-7B26-C12E-BBF8BE0DF019}"/>
              </a:ext>
            </a:extLst>
          </p:cNvPr>
          <p:cNvSpPr txBox="1"/>
          <p:nvPr/>
        </p:nvSpPr>
        <p:spPr>
          <a:xfrm>
            <a:off x="410545" y="4031063"/>
            <a:ext cx="1595309" cy="369332"/>
          </a:xfrm>
          <a:prstGeom prst="rect">
            <a:avLst/>
          </a:prstGeom>
          <a:noFill/>
        </p:spPr>
        <p:txBody>
          <a:bodyPr wrap="none" rtlCol="0">
            <a:spAutoFit/>
          </a:bodyPr>
          <a:lstStyle/>
          <a:p>
            <a:r>
              <a:rPr kumimoji="1" lang="zh-CN" altLang="en-US" dirty="0"/>
              <a:t>只读数据节区</a:t>
            </a:r>
          </a:p>
        </p:txBody>
      </p:sp>
      <p:pic>
        <p:nvPicPr>
          <p:cNvPr id="19" name="图片 18">
            <a:extLst>
              <a:ext uri="{FF2B5EF4-FFF2-40B4-BE49-F238E27FC236}">
                <a16:creationId xmlns:a16="http://schemas.microsoft.com/office/drawing/2014/main" id="{17AF7312-C3C0-EA82-3714-6A4D88A13650}"/>
              </a:ext>
            </a:extLst>
          </p:cNvPr>
          <p:cNvPicPr>
            <a:picLocks noChangeAspect="1"/>
          </p:cNvPicPr>
          <p:nvPr/>
        </p:nvPicPr>
        <p:blipFill>
          <a:blip r:embed="rId5"/>
          <a:stretch>
            <a:fillRect/>
          </a:stretch>
        </p:blipFill>
        <p:spPr>
          <a:xfrm>
            <a:off x="2577935" y="2089991"/>
            <a:ext cx="7772400" cy="3234998"/>
          </a:xfrm>
          <a:prstGeom prst="rect">
            <a:avLst/>
          </a:prstGeom>
        </p:spPr>
      </p:pic>
      <p:sp>
        <p:nvSpPr>
          <p:cNvPr id="5" name="文本框 4">
            <a:extLst>
              <a:ext uri="{FF2B5EF4-FFF2-40B4-BE49-F238E27FC236}">
                <a16:creationId xmlns:a16="http://schemas.microsoft.com/office/drawing/2014/main" id="{C98084DE-5D46-F276-4B50-DD162136F673}"/>
              </a:ext>
            </a:extLst>
          </p:cNvPr>
          <p:cNvSpPr txBox="1"/>
          <p:nvPr/>
        </p:nvSpPr>
        <p:spPr>
          <a:xfrm>
            <a:off x="32871" y="5226306"/>
            <a:ext cx="646331" cy="369332"/>
          </a:xfrm>
          <a:prstGeom prst="rect">
            <a:avLst/>
          </a:prstGeom>
          <a:noFill/>
        </p:spPr>
        <p:txBody>
          <a:bodyPr wrap="none" rtlCol="0">
            <a:spAutoFit/>
          </a:bodyPr>
          <a:lstStyle/>
          <a:p>
            <a:r>
              <a:rPr kumimoji="1" lang="zh-CN" altLang="en-US" dirty="0">
                <a:hlinkClick r:id="rId6" action="ppaction://hlinksldjump"/>
              </a:rPr>
              <a:t>返回</a:t>
            </a:r>
            <a:endParaRPr kumimoji="1" lang="zh-CN" altLang="en-US" dirty="0"/>
          </a:p>
        </p:txBody>
      </p:sp>
    </p:spTree>
    <p:custDataLst>
      <p:tags r:id="rId1"/>
    </p:custDataLst>
    <p:extLst>
      <p:ext uri="{BB962C8B-B14F-4D97-AF65-F5344CB8AC3E}">
        <p14:creationId xmlns:p14="http://schemas.microsoft.com/office/powerpoint/2010/main" val="3509787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EBF27698-7CDE-AD5E-D1C5-FB52DE480E3D}"/>
              </a:ext>
            </a:extLst>
          </p:cNvPr>
          <p:cNvSpPr/>
          <p:nvPr/>
        </p:nvSpPr>
        <p:spPr>
          <a:xfrm>
            <a:off x="552453" y="1125547"/>
            <a:ext cx="10243287" cy="86806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3</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646331"/>
          </a:xfrm>
          <a:prstGeom prst="rect">
            <a:avLst/>
          </a:prstGeom>
          <a:noFill/>
        </p:spPr>
        <p:txBody>
          <a:bodyPr wrap="square">
            <a:spAutoFit/>
          </a:bodyPr>
          <a:lstStyle/>
          <a:p>
            <a:pPr algn="l"/>
            <a:r>
              <a:rPr lang="en" altLang="zh-CN" b="0" i="0" dirty="0">
                <a:effectLst/>
                <a:latin typeface="-apple-system"/>
              </a:rPr>
              <a:t>ELF</a:t>
            </a:r>
            <a:r>
              <a:rPr lang="zh-CN" altLang="en-US" b="0" i="0" dirty="0">
                <a:effectLst/>
                <a:latin typeface="-apple-system"/>
              </a:rPr>
              <a:t>文件参与程序的连接</a:t>
            </a:r>
            <a:r>
              <a:rPr lang="en-US" altLang="zh-CN" b="0" i="0" dirty="0">
                <a:effectLst/>
                <a:latin typeface="-apple-system"/>
              </a:rPr>
              <a:t>(</a:t>
            </a:r>
            <a:r>
              <a:rPr lang="zh-CN" altLang="en-US" b="0" i="0" dirty="0">
                <a:effectLst/>
                <a:latin typeface="-apple-system"/>
              </a:rPr>
              <a:t>建立一个程序</a:t>
            </a:r>
            <a:r>
              <a:rPr lang="en-US" altLang="zh-CN" b="0" i="0" dirty="0">
                <a:effectLst/>
                <a:latin typeface="-apple-system"/>
              </a:rPr>
              <a:t>)</a:t>
            </a:r>
            <a:r>
              <a:rPr lang="zh-CN" altLang="en-US" b="0" i="0" dirty="0">
                <a:effectLst/>
                <a:latin typeface="-apple-system"/>
              </a:rPr>
              <a:t>和程序的执行</a:t>
            </a:r>
            <a:r>
              <a:rPr lang="en-US" altLang="zh-CN" b="0" i="0" dirty="0">
                <a:effectLst/>
                <a:latin typeface="-apple-system"/>
              </a:rPr>
              <a:t>(</a:t>
            </a:r>
            <a:r>
              <a:rPr lang="zh-CN" altLang="en-US" b="0" i="0" dirty="0">
                <a:effectLst/>
                <a:latin typeface="-apple-system"/>
              </a:rPr>
              <a:t>运行一个程序</a:t>
            </a:r>
            <a:r>
              <a:rPr lang="en-US" altLang="zh-CN" b="0" i="0" dirty="0">
                <a:effectLst/>
                <a:latin typeface="-apple-system"/>
              </a:rPr>
              <a:t>)</a:t>
            </a:r>
            <a:r>
              <a:rPr lang="zh-CN" altLang="en-US" b="0" i="0" dirty="0">
                <a:effectLst/>
                <a:latin typeface="-apple-system"/>
              </a:rPr>
              <a:t>，所以可以从不同的角度来看待</a:t>
            </a:r>
            <a:r>
              <a:rPr lang="en" altLang="zh-CN" b="0" i="0" dirty="0">
                <a:effectLst/>
                <a:latin typeface="-apple-system"/>
              </a:rPr>
              <a:t>ELF</a:t>
            </a:r>
            <a:r>
              <a:rPr lang="zh-CN" altLang="en-US" b="0" i="0" dirty="0">
                <a:effectLst/>
                <a:latin typeface="-apple-system"/>
              </a:rPr>
              <a:t>格式的文件</a:t>
            </a:r>
          </a:p>
        </p:txBody>
      </p:sp>
      <p:sp>
        <p:nvSpPr>
          <p:cNvPr id="23" name="矩形 22">
            <a:extLst>
              <a:ext uri="{FF2B5EF4-FFF2-40B4-BE49-F238E27FC236}">
                <a16:creationId xmlns:a16="http://schemas.microsoft.com/office/drawing/2014/main" id="{F7519B94-3161-9397-EFA5-C3665A56D46C}"/>
              </a:ext>
            </a:extLst>
          </p:cNvPr>
          <p:cNvSpPr/>
          <p:nvPr/>
        </p:nvSpPr>
        <p:spPr>
          <a:xfrm>
            <a:off x="7182833" y="736531"/>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文件的作用</a:t>
            </a:r>
          </a:p>
        </p:txBody>
      </p:sp>
      <p:sp>
        <p:nvSpPr>
          <p:cNvPr id="8" name="矩形 7">
            <a:extLst>
              <a:ext uri="{FF2B5EF4-FFF2-40B4-BE49-F238E27FC236}">
                <a16:creationId xmlns:a16="http://schemas.microsoft.com/office/drawing/2014/main" id="{41019D5F-A664-0296-1D06-CDCF643ABD35}"/>
              </a:ext>
            </a:extLst>
          </p:cNvPr>
          <p:cNvSpPr/>
          <p:nvPr/>
        </p:nvSpPr>
        <p:spPr>
          <a:xfrm>
            <a:off x="1470998"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链接视图</a:t>
            </a:r>
          </a:p>
        </p:txBody>
      </p:sp>
      <p:sp>
        <p:nvSpPr>
          <p:cNvPr id="9" name="矩形 8">
            <a:extLst>
              <a:ext uri="{FF2B5EF4-FFF2-40B4-BE49-F238E27FC236}">
                <a16:creationId xmlns:a16="http://schemas.microsoft.com/office/drawing/2014/main" id="{651F6DED-C809-7D37-2732-9C326221F139}"/>
              </a:ext>
            </a:extLst>
          </p:cNvPr>
          <p:cNvSpPr/>
          <p:nvPr/>
        </p:nvSpPr>
        <p:spPr>
          <a:xfrm>
            <a:off x="7522709"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执行视图</a:t>
            </a:r>
          </a:p>
        </p:txBody>
      </p:sp>
      <p:sp>
        <p:nvSpPr>
          <p:cNvPr id="11" name="矩形 10">
            <a:extLst>
              <a:ext uri="{FF2B5EF4-FFF2-40B4-BE49-F238E27FC236}">
                <a16:creationId xmlns:a16="http://schemas.microsoft.com/office/drawing/2014/main" id="{2929964A-CD4F-9F26-8FF8-ACBD0E017E95}"/>
              </a:ext>
            </a:extLst>
          </p:cNvPr>
          <p:cNvSpPr/>
          <p:nvPr/>
        </p:nvSpPr>
        <p:spPr>
          <a:xfrm>
            <a:off x="1686296"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15" name="矩形 14">
            <a:extLst>
              <a:ext uri="{FF2B5EF4-FFF2-40B4-BE49-F238E27FC236}">
                <a16:creationId xmlns:a16="http://schemas.microsoft.com/office/drawing/2014/main" id="{DE339CA1-4316-D200-B4C2-DB76334A8B1B}"/>
              </a:ext>
            </a:extLst>
          </p:cNvPr>
          <p:cNvSpPr/>
          <p:nvPr/>
        </p:nvSpPr>
        <p:spPr>
          <a:xfrm>
            <a:off x="1686296"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16" name="矩形 15">
            <a:extLst>
              <a:ext uri="{FF2B5EF4-FFF2-40B4-BE49-F238E27FC236}">
                <a16:creationId xmlns:a16="http://schemas.microsoft.com/office/drawing/2014/main" id="{1D6048AF-4D8F-34CA-BED6-BB0F4001A130}"/>
              </a:ext>
            </a:extLst>
          </p:cNvPr>
          <p:cNvSpPr/>
          <p:nvPr/>
        </p:nvSpPr>
        <p:spPr>
          <a:xfrm>
            <a:off x="1686296" y="3230522"/>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17" name="矩形 16">
            <a:extLst>
              <a:ext uri="{FF2B5EF4-FFF2-40B4-BE49-F238E27FC236}">
                <a16:creationId xmlns:a16="http://schemas.microsoft.com/office/drawing/2014/main" id="{619EBB1C-C88D-7C1E-5158-CCEEC321F56D}"/>
              </a:ext>
            </a:extLst>
          </p:cNvPr>
          <p:cNvSpPr/>
          <p:nvPr/>
        </p:nvSpPr>
        <p:spPr>
          <a:xfrm>
            <a:off x="1686295" y="3768314"/>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2</a:t>
            </a:r>
            <a:endParaRPr kumimoji="1" lang="zh-CN" altLang="en-US" dirty="0">
              <a:solidFill>
                <a:sysClr val="windowText" lastClr="000000"/>
              </a:solidFill>
            </a:endParaRPr>
          </a:p>
        </p:txBody>
      </p:sp>
      <p:sp>
        <p:nvSpPr>
          <p:cNvPr id="18" name="矩形 17">
            <a:extLst>
              <a:ext uri="{FF2B5EF4-FFF2-40B4-BE49-F238E27FC236}">
                <a16:creationId xmlns:a16="http://schemas.microsoft.com/office/drawing/2014/main" id="{ACF78F3C-7AFF-1773-BA29-FE7E96AD6D20}"/>
              </a:ext>
            </a:extLst>
          </p:cNvPr>
          <p:cNvSpPr/>
          <p:nvPr/>
        </p:nvSpPr>
        <p:spPr>
          <a:xfrm>
            <a:off x="1686294" y="483719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20" name="矩形 19">
            <a:extLst>
              <a:ext uri="{FF2B5EF4-FFF2-40B4-BE49-F238E27FC236}">
                <a16:creationId xmlns:a16="http://schemas.microsoft.com/office/drawing/2014/main" id="{26BB6D26-ADA6-4655-85BB-4277C9C9F097}"/>
              </a:ext>
            </a:extLst>
          </p:cNvPr>
          <p:cNvSpPr/>
          <p:nvPr/>
        </p:nvSpPr>
        <p:spPr>
          <a:xfrm>
            <a:off x="1686293"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31" name="矩形 30">
            <a:extLst>
              <a:ext uri="{FF2B5EF4-FFF2-40B4-BE49-F238E27FC236}">
                <a16:creationId xmlns:a16="http://schemas.microsoft.com/office/drawing/2014/main" id="{BC178FEC-EAF9-CD88-2419-99CEE37200A7}"/>
              </a:ext>
            </a:extLst>
          </p:cNvPr>
          <p:cNvSpPr/>
          <p:nvPr/>
        </p:nvSpPr>
        <p:spPr>
          <a:xfrm>
            <a:off x="1686292" y="430280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33" name="矩形 32">
            <a:extLst>
              <a:ext uri="{FF2B5EF4-FFF2-40B4-BE49-F238E27FC236}">
                <a16:creationId xmlns:a16="http://schemas.microsoft.com/office/drawing/2014/main" id="{68235D54-923F-D3E4-24D0-B250D58B77B3}"/>
              </a:ext>
            </a:extLst>
          </p:cNvPr>
          <p:cNvSpPr/>
          <p:nvPr/>
        </p:nvSpPr>
        <p:spPr>
          <a:xfrm>
            <a:off x="7871361"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36" name="矩形 35">
            <a:extLst>
              <a:ext uri="{FF2B5EF4-FFF2-40B4-BE49-F238E27FC236}">
                <a16:creationId xmlns:a16="http://schemas.microsoft.com/office/drawing/2014/main" id="{02927139-FDA8-3128-0CF0-3522CE676AC5}"/>
              </a:ext>
            </a:extLst>
          </p:cNvPr>
          <p:cNvSpPr/>
          <p:nvPr/>
        </p:nvSpPr>
        <p:spPr>
          <a:xfrm>
            <a:off x="7871361"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37" name="矩形 36">
            <a:extLst>
              <a:ext uri="{FF2B5EF4-FFF2-40B4-BE49-F238E27FC236}">
                <a16:creationId xmlns:a16="http://schemas.microsoft.com/office/drawing/2014/main" id="{8E23C034-2753-39C7-55DF-8B3F0B0690A6}"/>
              </a:ext>
            </a:extLst>
          </p:cNvPr>
          <p:cNvSpPr/>
          <p:nvPr/>
        </p:nvSpPr>
        <p:spPr>
          <a:xfrm>
            <a:off x="7871361" y="3230521"/>
            <a:ext cx="1959429" cy="968375"/>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39" name="矩形 38">
            <a:extLst>
              <a:ext uri="{FF2B5EF4-FFF2-40B4-BE49-F238E27FC236}">
                <a16:creationId xmlns:a16="http://schemas.microsoft.com/office/drawing/2014/main" id="{F6A037C8-2CAA-9617-6FC8-838CCF5B373D}"/>
              </a:ext>
            </a:extLst>
          </p:cNvPr>
          <p:cNvSpPr/>
          <p:nvPr/>
        </p:nvSpPr>
        <p:spPr>
          <a:xfrm>
            <a:off x="7871359" y="4553714"/>
            <a:ext cx="1959429" cy="69912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40" name="矩形 39">
            <a:extLst>
              <a:ext uri="{FF2B5EF4-FFF2-40B4-BE49-F238E27FC236}">
                <a16:creationId xmlns:a16="http://schemas.microsoft.com/office/drawing/2014/main" id="{4DB467AA-0419-8E52-F821-2CD2E70527A8}"/>
              </a:ext>
            </a:extLst>
          </p:cNvPr>
          <p:cNvSpPr/>
          <p:nvPr/>
        </p:nvSpPr>
        <p:spPr>
          <a:xfrm>
            <a:off x="7871358"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41" name="矩形 40">
            <a:extLst>
              <a:ext uri="{FF2B5EF4-FFF2-40B4-BE49-F238E27FC236}">
                <a16:creationId xmlns:a16="http://schemas.microsoft.com/office/drawing/2014/main" id="{DE7DEAB1-ED86-8981-29AF-76955970E1CF}"/>
              </a:ext>
            </a:extLst>
          </p:cNvPr>
          <p:cNvSpPr/>
          <p:nvPr/>
        </p:nvSpPr>
        <p:spPr>
          <a:xfrm>
            <a:off x="7871357" y="4302808"/>
            <a:ext cx="1959429" cy="191818"/>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42" name="文本框 41">
            <a:extLst>
              <a:ext uri="{FF2B5EF4-FFF2-40B4-BE49-F238E27FC236}">
                <a16:creationId xmlns:a16="http://schemas.microsoft.com/office/drawing/2014/main" id="{357B057C-9A1A-FF4A-4D59-C50F9943220F}"/>
              </a:ext>
            </a:extLst>
          </p:cNvPr>
          <p:cNvSpPr txBox="1"/>
          <p:nvPr/>
        </p:nvSpPr>
        <p:spPr>
          <a:xfrm>
            <a:off x="3645721" y="2696296"/>
            <a:ext cx="646331" cy="369332"/>
          </a:xfrm>
          <a:prstGeom prst="rect">
            <a:avLst/>
          </a:prstGeom>
          <a:noFill/>
        </p:spPr>
        <p:txBody>
          <a:bodyPr wrap="none" rtlCol="0">
            <a:spAutoFit/>
          </a:bodyPr>
          <a:lstStyle/>
          <a:p>
            <a:r>
              <a:rPr kumimoji="1" lang="zh-CN" altLang="en-US" dirty="0"/>
              <a:t>可选</a:t>
            </a:r>
          </a:p>
        </p:txBody>
      </p:sp>
      <p:sp>
        <p:nvSpPr>
          <p:cNvPr id="43" name="文本框 42">
            <a:extLst>
              <a:ext uri="{FF2B5EF4-FFF2-40B4-BE49-F238E27FC236}">
                <a16:creationId xmlns:a16="http://schemas.microsoft.com/office/drawing/2014/main" id="{7EF305F1-DFB4-115B-C39F-011AF7ECE799}"/>
              </a:ext>
            </a:extLst>
          </p:cNvPr>
          <p:cNvSpPr txBox="1"/>
          <p:nvPr/>
        </p:nvSpPr>
        <p:spPr>
          <a:xfrm>
            <a:off x="9823970" y="5400471"/>
            <a:ext cx="646331" cy="369332"/>
          </a:xfrm>
          <a:prstGeom prst="rect">
            <a:avLst/>
          </a:prstGeom>
          <a:noFill/>
        </p:spPr>
        <p:txBody>
          <a:bodyPr wrap="none" rtlCol="0">
            <a:spAutoFit/>
          </a:bodyPr>
          <a:lstStyle/>
          <a:p>
            <a:r>
              <a:rPr kumimoji="1" lang="zh-CN" altLang="en-US" dirty="0"/>
              <a:t>可选</a:t>
            </a:r>
          </a:p>
        </p:txBody>
      </p:sp>
      <p:sp>
        <p:nvSpPr>
          <p:cNvPr id="44" name="矩形 43">
            <a:extLst>
              <a:ext uri="{FF2B5EF4-FFF2-40B4-BE49-F238E27FC236}">
                <a16:creationId xmlns:a16="http://schemas.microsoft.com/office/drawing/2014/main" id="{730DC6CB-CB0E-329B-B65F-2586098E337A}"/>
              </a:ext>
            </a:extLst>
          </p:cNvPr>
          <p:cNvSpPr/>
          <p:nvPr/>
        </p:nvSpPr>
        <p:spPr>
          <a:xfrm>
            <a:off x="1234486" y="1983346"/>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EDF23B14-F838-A843-02CE-BCFC5D540EAE}"/>
              </a:ext>
            </a:extLst>
          </p:cNvPr>
          <p:cNvSpPr/>
          <p:nvPr/>
        </p:nvSpPr>
        <p:spPr>
          <a:xfrm>
            <a:off x="7286197" y="1993611"/>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2"/>
    </p:custDataLst>
    <p:extLst>
      <p:ext uri="{BB962C8B-B14F-4D97-AF65-F5344CB8AC3E}">
        <p14:creationId xmlns:p14="http://schemas.microsoft.com/office/powerpoint/2010/main" val="750889908"/>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6A69CE2-5253-62A3-5E46-B561EA6AC05F}"/>
              </a:ext>
            </a:extLst>
          </p:cNvPr>
          <p:cNvPicPr>
            <a:picLocks noChangeAspect="1"/>
          </p:cNvPicPr>
          <p:nvPr/>
        </p:nvPicPr>
        <p:blipFill>
          <a:blip r:embed="rId3"/>
          <a:stretch>
            <a:fillRect/>
          </a:stretch>
        </p:blipFill>
        <p:spPr>
          <a:xfrm>
            <a:off x="673100" y="1272687"/>
            <a:ext cx="5265249" cy="2242402"/>
          </a:xfrm>
          <a:prstGeom prst="rect">
            <a:avLst/>
          </a:prstGeom>
        </p:spPr>
      </p:pic>
      <p:pic>
        <p:nvPicPr>
          <p:cNvPr id="5" name="图片 4">
            <a:extLst>
              <a:ext uri="{FF2B5EF4-FFF2-40B4-BE49-F238E27FC236}">
                <a16:creationId xmlns:a16="http://schemas.microsoft.com/office/drawing/2014/main" id="{7959E9BD-9A1E-95B9-77D7-094427978C95}"/>
              </a:ext>
            </a:extLst>
          </p:cNvPr>
          <p:cNvPicPr>
            <a:picLocks noChangeAspect="1"/>
          </p:cNvPicPr>
          <p:nvPr/>
        </p:nvPicPr>
        <p:blipFill>
          <a:blip r:embed="rId4"/>
          <a:stretch>
            <a:fillRect/>
          </a:stretch>
        </p:blipFill>
        <p:spPr>
          <a:xfrm>
            <a:off x="2652712" y="2393888"/>
            <a:ext cx="9008692" cy="3263210"/>
          </a:xfrm>
          <a:prstGeom prst="rect">
            <a:avLst/>
          </a:prstGeom>
        </p:spPr>
      </p:pic>
      <p:sp>
        <p:nvSpPr>
          <p:cNvPr id="4" name="文本框 3">
            <a:extLst>
              <a:ext uri="{FF2B5EF4-FFF2-40B4-BE49-F238E27FC236}">
                <a16:creationId xmlns:a16="http://schemas.microsoft.com/office/drawing/2014/main" id="{1F9228C9-6BCB-122E-FC7A-B3D7F09298F2}"/>
              </a:ext>
            </a:extLst>
          </p:cNvPr>
          <p:cNvSpPr txBox="1"/>
          <p:nvPr/>
        </p:nvSpPr>
        <p:spPr>
          <a:xfrm>
            <a:off x="207430" y="5181223"/>
            <a:ext cx="646331" cy="369332"/>
          </a:xfrm>
          <a:prstGeom prst="rect">
            <a:avLst/>
          </a:prstGeom>
          <a:noFill/>
        </p:spPr>
        <p:txBody>
          <a:bodyPr wrap="none" rtlCol="0">
            <a:spAutoFit/>
          </a:bodyPr>
          <a:lstStyle/>
          <a:p>
            <a:r>
              <a:rPr kumimoji="1" lang="zh-CN" altLang="en-US" dirty="0">
                <a:hlinkClick r:id="rId5" action="ppaction://hlinksldjump"/>
              </a:rPr>
              <a:t>返回</a:t>
            </a:r>
            <a:endParaRPr kumimoji="1" lang="zh-CN" altLang="en-US" dirty="0"/>
          </a:p>
        </p:txBody>
      </p:sp>
    </p:spTree>
    <p:custDataLst>
      <p:tags r:id="rId1"/>
    </p:custDataLst>
    <p:extLst>
      <p:ext uri="{BB962C8B-B14F-4D97-AF65-F5344CB8AC3E}">
        <p14:creationId xmlns:p14="http://schemas.microsoft.com/office/powerpoint/2010/main" val="137658122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AE65317-89D1-41AC-CE74-62EACEE70F1D}"/>
              </a:ext>
            </a:extLst>
          </p:cNvPr>
          <p:cNvPicPr>
            <a:picLocks noChangeAspect="1"/>
          </p:cNvPicPr>
          <p:nvPr/>
        </p:nvPicPr>
        <p:blipFill rotWithShape="1">
          <a:blip r:embed="rId4"/>
          <a:srcRect b="36086"/>
          <a:stretch/>
        </p:blipFill>
        <p:spPr>
          <a:xfrm>
            <a:off x="660402" y="1759197"/>
            <a:ext cx="5791702" cy="443229"/>
          </a:xfrm>
          <a:prstGeom prst="rect">
            <a:avLst/>
          </a:prstGeom>
        </p:spPr>
      </p:pic>
      <p:sp>
        <p:nvSpPr>
          <p:cNvPr id="8" name="文本框 7">
            <a:extLst>
              <a:ext uri="{FF2B5EF4-FFF2-40B4-BE49-F238E27FC236}">
                <a16:creationId xmlns:a16="http://schemas.microsoft.com/office/drawing/2014/main" id="{886831C3-077C-B8B6-906D-E8043A7AEEA4}"/>
              </a:ext>
            </a:extLst>
          </p:cNvPr>
          <p:cNvSpPr txBox="1"/>
          <p:nvPr/>
        </p:nvSpPr>
        <p:spPr>
          <a:xfrm>
            <a:off x="679202" y="1209283"/>
            <a:ext cx="6999182" cy="369332"/>
          </a:xfrm>
          <a:prstGeom prst="rect">
            <a:avLst/>
          </a:prstGeom>
          <a:noFill/>
        </p:spPr>
        <p:txBody>
          <a:bodyPr wrap="square">
            <a:spAutoFit/>
          </a:bodyPr>
          <a:lstStyle/>
          <a:p>
            <a:r>
              <a:rPr lang="zh-CN" altLang="en-US" dirty="0"/>
              <a:t>节组名</a:t>
            </a:r>
          </a:p>
        </p:txBody>
      </p:sp>
      <p:sp>
        <p:nvSpPr>
          <p:cNvPr id="11" name="文本框 10">
            <a:extLst>
              <a:ext uri="{FF2B5EF4-FFF2-40B4-BE49-F238E27FC236}">
                <a16:creationId xmlns:a16="http://schemas.microsoft.com/office/drawing/2014/main" id="{D8893ABF-23CD-5B90-7DCC-6ECC7E72C9AB}"/>
              </a:ext>
            </a:extLst>
          </p:cNvPr>
          <p:cNvSpPr txBox="1"/>
          <p:nvPr/>
        </p:nvSpPr>
        <p:spPr>
          <a:xfrm>
            <a:off x="2999439" y="2247677"/>
            <a:ext cx="1113628" cy="307777"/>
          </a:xfrm>
          <a:prstGeom prst="rect">
            <a:avLst/>
          </a:prstGeom>
          <a:noFill/>
        </p:spPr>
        <p:txBody>
          <a:bodyPr wrap="square">
            <a:spAutoFit/>
          </a:bodyPr>
          <a:lstStyle/>
          <a:p>
            <a:r>
              <a:rPr lang="zh-CN" altLang="en-US" sz="1400" dirty="0"/>
              <a:t>程序输出</a:t>
            </a:r>
          </a:p>
        </p:txBody>
      </p:sp>
      <p:pic>
        <p:nvPicPr>
          <p:cNvPr id="14" name="图片 13">
            <a:extLst>
              <a:ext uri="{FF2B5EF4-FFF2-40B4-BE49-F238E27FC236}">
                <a16:creationId xmlns:a16="http://schemas.microsoft.com/office/drawing/2014/main" id="{CB510BAA-10CA-0EDC-FBD0-62C4FFB6FB4A}"/>
              </a:ext>
            </a:extLst>
          </p:cNvPr>
          <p:cNvPicPr>
            <a:picLocks noChangeAspect="1"/>
          </p:cNvPicPr>
          <p:nvPr/>
        </p:nvPicPr>
        <p:blipFill>
          <a:blip r:embed="rId5"/>
          <a:stretch>
            <a:fillRect/>
          </a:stretch>
        </p:blipFill>
        <p:spPr>
          <a:xfrm>
            <a:off x="1070549" y="2775728"/>
            <a:ext cx="4640982" cy="2872989"/>
          </a:xfrm>
          <a:prstGeom prst="rect">
            <a:avLst/>
          </a:prstGeom>
        </p:spPr>
      </p:pic>
      <p:sp>
        <p:nvSpPr>
          <p:cNvPr id="15" name="文本框 14">
            <a:extLst>
              <a:ext uri="{FF2B5EF4-FFF2-40B4-BE49-F238E27FC236}">
                <a16:creationId xmlns:a16="http://schemas.microsoft.com/office/drawing/2014/main" id="{CE65EEA9-58C1-A899-1472-7FF863C34482}"/>
              </a:ext>
            </a:extLst>
          </p:cNvPr>
          <p:cNvSpPr txBox="1"/>
          <p:nvPr/>
        </p:nvSpPr>
        <p:spPr>
          <a:xfrm>
            <a:off x="2112538" y="5797630"/>
            <a:ext cx="3052316" cy="307777"/>
          </a:xfrm>
          <a:prstGeom prst="rect">
            <a:avLst/>
          </a:prstGeom>
          <a:noFill/>
        </p:spPr>
        <p:txBody>
          <a:bodyPr wrap="square">
            <a:spAutoFit/>
          </a:bodyPr>
          <a:lstStyle/>
          <a:p>
            <a:r>
              <a:rPr lang="zh-CN" altLang="en-US" sz="1400" dirty="0"/>
              <a:t>查</a:t>
            </a:r>
            <a:r>
              <a:rPr lang="en-US" altLang="zh-CN" sz="1400" dirty="0"/>
              <a:t>ELF</a:t>
            </a:r>
            <a:r>
              <a:rPr lang="zh-CN" altLang="en-US" sz="1400" dirty="0"/>
              <a:t>头表，得到节头表偏移地址</a:t>
            </a:r>
          </a:p>
        </p:txBody>
      </p:sp>
    </p:spTree>
    <p:custDataLst>
      <p:tags r:id="rId1"/>
    </p:custDataLst>
    <p:extLst>
      <p:ext uri="{BB962C8B-B14F-4D97-AF65-F5344CB8AC3E}">
        <p14:creationId xmlns:p14="http://schemas.microsoft.com/office/powerpoint/2010/main" val="4081170811"/>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86831C3-077C-B8B6-906D-E8043A7AEEA4}"/>
              </a:ext>
            </a:extLst>
          </p:cNvPr>
          <p:cNvSpPr txBox="1"/>
          <p:nvPr/>
        </p:nvSpPr>
        <p:spPr>
          <a:xfrm>
            <a:off x="679202" y="1209283"/>
            <a:ext cx="6999182" cy="369332"/>
          </a:xfrm>
          <a:prstGeom prst="rect">
            <a:avLst/>
          </a:prstGeom>
          <a:noFill/>
        </p:spPr>
        <p:txBody>
          <a:bodyPr wrap="square">
            <a:spAutoFit/>
          </a:bodyPr>
          <a:lstStyle/>
          <a:p>
            <a:r>
              <a:rPr lang="zh-CN" altLang="en-US" dirty="0"/>
              <a:t>节组名</a:t>
            </a:r>
          </a:p>
        </p:txBody>
      </p:sp>
      <p:sp>
        <p:nvSpPr>
          <p:cNvPr id="15" name="文本框 14">
            <a:extLst>
              <a:ext uri="{FF2B5EF4-FFF2-40B4-BE49-F238E27FC236}">
                <a16:creationId xmlns:a16="http://schemas.microsoft.com/office/drawing/2014/main" id="{CE65EEA9-58C1-A899-1472-7FF863C34482}"/>
              </a:ext>
            </a:extLst>
          </p:cNvPr>
          <p:cNvSpPr txBox="1"/>
          <p:nvPr/>
        </p:nvSpPr>
        <p:spPr>
          <a:xfrm>
            <a:off x="885068" y="2591217"/>
            <a:ext cx="5204584" cy="523220"/>
          </a:xfrm>
          <a:prstGeom prst="rect">
            <a:avLst/>
          </a:prstGeom>
          <a:noFill/>
        </p:spPr>
        <p:txBody>
          <a:bodyPr wrap="square">
            <a:spAutoFit/>
          </a:bodyPr>
          <a:lstStyle/>
          <a:p>
            <a:r>
              <a:rPr lang="en-US" altLang="zh-CN" sz="1400" dirty="0" err="1"/>
              <a:t>Hexdump</a:t>
            </a:r>
            <a:r>
              <a:rPr lang="zh-CN" altLang="en-US" sz="1400" dirty="0"/>
              <a:t>，从节头表偏移</a:t>
            </a:r>
            <a:r>
              <a:rPr lang="en-US" altLang="zh-CN" sz="1400" dirty="0"/>
              <a:t>1864+40</a:t>
            </a:r>
            <a:r>
              <a:rPr lang="zh-CN" altLang="en-US" sz="1400" dirty="0"/>
              <a:t>开始读取（因为第</a:t>
            </a:r>
            <a:r>
              <a:rPr lang="en-US" altLang="zh-CN" sz="1400" dirty="0"/>
              <a:t>0</a:t>
            </a:r>
            <a:r>
              <a:rPr lang="zh-CN" altLang="en-US" sz="1400" dirty="0"/>
              <a:t>项为空）</a:t>
            </a:r>
            <a:endParaRPr lang="en-US" altLang="zh-CN" sz="1400" dirty="0"/>
          </a:p>
          <a:p>
            <a:r>
              <a:rPr lang="zh-CN" altLang="en-US" sz="1400" dirty="0"/>
              <a:t>得到</a:t>
            </a:r>
            <a:r>
              <a:rPr lang="en-US" altLang="zh-CN" sz="1400" dirty="0" err="1"/>
              <a:t>st_name</a:t>
            </a:r>
            <a:r>
              <a:rPr lang="en-US" altLang="zh-CN" sz="1400" dirty="0"/>
              <a:t>=0x000000d6</a:t>
            </a:r>
            <a:endParaRPr lang="zh-CN" altLang="en-US" sz="1400" dirty="0"/>
          </a:p>
        </p:txBody>
      </p:sp>
      <p:pic>
        <p:nvPicPr>
          <p:cNvPr id="12" name="图片 11">
            <a:extLst>
              <a:ext uri="{FF2B5EF4-FFF2-40B4-BE49-F238E27FC236}">
                <a16:creationId xmlns:a16="http://schemas.microsoft.com/office/drawing/2014/main" id="{A13ED32A-A035-E5D4-0BF5-5A55833F4BAD}"/>
              </a:ext>
            </a:extLst>
          </p:cNvPr>
          <p:cNvPicPr>
            <a:picLocks noChangeAspect="1"/>
          </p:cNvPicPr>
          <p:nvPr/>
        </p:nvPicPr>
        <p:blipFill>
          <a:blip r:embed="rId4"/>
          <a:stretch>
            <a:fillRect/>
          </a:stretch>
        </p:blipFill>
        <p:spPr>
          <a:xfrm>
            <a:off x="885068" y="1678888"/>
            <a:ext cx="6140716" cy="800023"/>
          </a:xfrm>
          <a:prstGeom prst="rect">
            <a:avLst/>
          </a:prstGeom>
        </p:spPr>
      </p:pic>
      <p:pic>
        <p:nvPicPr>
          <p:cNvPr id="16" name="图片 15">
            <a:extLst>
              <a:ext uri="{FF2B5EF4-FFF2-40B4-BE49-F238E27FC236}">
                <a16:creationId xmlns:a16="http://schemas.microsoft.com/office/drawing/2014/main" id="{C7D41884-F8BD-05EB-E10D-E78982142CF8}"/>
              </a:ext>
            </a:extLst>
          </p:cNvPr>
          <p:cNvPicPr>
            <a:picLocks noChangeAspect="1"/>
          </p:cNvPicPr>
          <p:nvPr/>
        </p:nvPicPr>
        <p:blipFill>
          <a:blip r:embed="rId5"/>
          <a:stretch>
            <a:fillRect/>
          </a:stretch>
        </p:blipFill>
        <p:spPr>
          <a:xfrm>
            <a:off x="1459659" y="3226743"/>
            <a:ext cx="4991533" cy="2385267"/>
          </a:xfrm>
          <a:prstGeom prst="rect">
            <a:avLst/>
          </a:prstGeom>
        </p:spPr>
      </p:pic>
      <p:sp>
        <p:nvSpPr>
          <p:cNvPr id="17" name="文本框 16">
            <a:extLst>
              <a:ext uri="{FF2B5EF4-FFF2-40B4-BE49-F238E27FC236}">
                <a16:creationId xmlns:a16="http://schemas.microsoft.com/office/drawing/2014/main" id="{64629790-3D22-2EE4-46A6-24AFFD0A4489}"/>
              </a:ext>
            </a:extLst>
          </p:cNvPr>
          <p:cNvSpPr txBox="1"/>
          <p:nvPr/>
        </p:nvSpPr>
        <p:spPr>
          <a:xfrm>
            <a:off x="1676565" y="5753841"/>
            <a:ext cx="5204584" cy="307777"/>
          </a:xfrm>
          <a:prstGeom prst="rect">
            <a:avLst/>
          </a:prstGeom>
          <a:noFill/>
        </p:spPr>
        <p:txBody>
          <a:bodyPr wrap="square">
            <a:spAutoFit/>
          </a:bodyPr>
          <a:lstStyle/>
          <a:p>
            <a:r>
              <a:rPr lang="zh-CN" altLang="en-US" sz="1400" dirty="0"/>
              <a:t>在</a:t>
            </a:r>
            <a:r>
              <a:rPr lang="en-US" altLang="zh-CN" sz="1400" dirty="0"/>
              <a:t>.</a:t>
            </a:r>
            <a:r>
              <a:rPr lang="en-US" altLang="zh-CN" sz="1400" dirty="0" err="1"/>
              <a:t>shstrtab</a:t>
            </a:r>
            <a:r>
              <a:rPr lang="zh-CN" altLang="en-US" sz="1400" dirty="0"/>
              <a:t>表中找到节组名字</a:t>
            </a:r>
            <a:r>
              <a:rPr lang="en-US" altLang="zh-CN" sz="1400" dirty="0"/>
              <a:t>.group</a:t>
            </a:r>
            <a:endParaRPr lang="zh-CN" altLang="en-US" sz="1400" dirty="0"/>
          </a:p>
        </p:txBody>
      </p:sp>
    </p:spTree>
    <p:custDataLst>
      <p:tags r:id="rId1"/>
    </p:custDataLst>
    <p:extLst>
      <p:ext uri="{BB962C8B-B14F-4D97-AF65-F5344CB8AC3E}">
        <p14:creationId xmlns:p14="http://schemas.microsoft.com/office/powerpoint/2010/main" val="416202720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86831C3-077C-B8B6-906D-E8043A7AEEA4}"/>
              </a:ext>
            </a:extLst>
          </p:cNvPr>
          <p:cNvSpPr txBox="1"/>
          <p:nvPr/>
        </p:nvSpPr>
        <p:spPr>
          <a:xfrm>
            <a:off x="679202" y="1209283"/>
            <a:ext cx="6999182" cy="369332"/>
          </a:xfrm>
          <a:prstGeom prst="rect">
            <a:avLst/>
          </a:prstGeom>
          <a:noFill/>
        </p:spPr>
        <p:txBody>
          <a:bodyPr wrap="square">
            <a:spAutoFit/>
          </a:bodyPr>
          <a:lstStyle/>
          <a:p>
            <a:r>
              <a:rPr lang="en-US" altLang="zh-CN" dirty="0"/>
              <a:t>Link</a:t>
            </a:r>
            <a:r>
              <a:rPr lang="zh-CN" altLang="en-US" dirty="0"/>
              <a:t>和</a:t>
            </a:r>
            <a:r>
              <a:rPr lang="en-US" altLang="zh-CN" dirty="0"/>
              <a:t>Info</a:t>
            </a:r>
            <a:r>
              <a:rPr lang="zh-CN" altLang="en-US" dirty="0"/>
              <a:t>成员：找到节组的符号名</a:t>
            </a:r>
          </a:p>
        </p:txBody>
      </p:sp>
      <p:sp>
        <p:nvSpPr>
          <p:cNvPr id="5" name="文本框 4">
            <a:extLst>
              <a:ext uri="{FF2B5EF4-FFF2-40B4-BE49-F238E27FC236}">
                <a16:creationId xmlns:a16="http://schemas.microsoft.com/office/drawing/2014/main" id="{E7CA0F6A-06FC-A60A-0A0F-C826971DF14E}"/>
              </a:ext>
            </a:extLst>
          </p:cNvPr>
          <p:cNvSpPr txBox="1"/>
          <p:nvPr/>
        </p:nvSpPr>
        <p:spPr>
          <a:xfrm>
            <a:off x="679202" y="1719783"/>
            <a:ext cx="2924321" cy="646331"/>
          </a:xfrm>
          <a:prstGeom prst="rect">
            <a:avLst/>
          </a:prstGeom>
          <a:noFill/>
        </p:spPr>
        <p:txBody>
          <a:bodyPr wrap="square">
            <a:spAutoFit/>
          </a:bodyPr>
          <a:lstStyle/>
          <a:p>
            <a:r>
              <a:rPr lang="en-US" altLang="zh-CN" dirty="0"/>
              <a:t>Link</a:t>
            </a:r>
            <a:r>
              <a:rPr lang="zh-CN" altLang="en-US" dirty="0"/>
              <a:t>：指向符号表节区索引</a:t>
            </a:r>
            <a:endParaRPr lang="en-US" altLang="zh-CN" dirty="0"/>
          </a:p>
          <a:p>
            <a:r>
              <a:rPr lang="en-US" altLang="zh-CN" dirty="0"/>
              <a:t>Info</a:t>
            </a:r>
            <a:r>
              <a:rPr lang="zh-CN" altLang="en-US" dirty="0"/>
              <a:t>：符号表索引</a:t>
            </a:r>
          </a:p>
        </p:txBody>
      </p:sp>
      <p:pic>
        <p:nvPicPr>
          <p:cNvPr id="9" name="图片 8">
            <a:extLst>
              <a:ext uri="{FF2B5EF4-FFF2-40B4-BE49-F238E27FC236}">
                <a16:creationId xmlns:a16="http://schemas.microsoft.com/office/drawing/2014/main" id="{0BDAF1D8-FDCF-B796-6216-689EB59AA090}"/>
              </a:ext>
            </a:extLst>
          </p:cNvPr>
          <p:cNvPicPr>
            <a:picLocks noChangeAspect="1"/>
          </p:cNvPicPr>
          <p:nvPr/>
        </p:nvPicPr>
        <p:blipFill>
          <a:blip r:embed="rId4"/>
          <a:stretch>
            <a:fillRect/>
          </a:stretch>
        </p:blipFill>
        <p:spPr>
          <a:xfrm>
            <a:off x="660402" y="2691380"/>
            <a:ext cx="5715495" cy="1546994"/>
          </a:xfrm>
          <a:prstGeom prst="rect">
            <a:avLst/>
          </a:prstGeom>
        </p:spPr>
      </p:pic>
      <p:pic>
        <p:nvPicPr>
          <p:cNvPr id="11" name="图片 10">
            <a:extLst>
              <a:ext uri="{FF2B5EF4-FFF2-40B4-BE49-F238E27FC236}">
                <a16:creationId xmlns:a16="http://schemas.microsoft.com/office/drawing/2014/main" id="{E3A2E671-8C77-FD3D-40ED-ABB3E444B464}"/>
              </a:ext>
            </a:extLst>
          </p:cNvPr>
          <p:cNvPicPr>
            <a:picLocks noChangeAspect="1"/>
          </p:cNvPicPr>
          <p:nvPr/>
        </p:nvPicPr>
        <p:blipFill>
          <a:blip r:embed="rId5"/>
          <a:stretch>
            <a:fillRect/>
          </a:stretch>
        </p:blipFill>
        <p:spPr>
          <a:xfrm>
            <a:off x="5137814" y="1287594"/>
            <a:ext cx="6039869" cy="4061154"/>
          </a:xfrm>
          <a:prstGeom prst="rect">
            <a:avLst/>
          </a:prstGeom>
        </p:spPr>
      </p:pic>
      <p:pic>
        <p:nvPicPr>
          <p:cNvPr id="14" name="图片 13">
            <a:extLst>
              <a:ext uri="{FF2B5EF4-FFF2-40B4-BE49-F238E27FC236}">
                <a16:creationId xmlns:a16="http://schemas.microsoft.com/office/drawing/2014/main" id="{47D2A19B-7A9A-3DD3-AF0C-9F5CDB3327A3}"/>
              </a:ext>
            </a:extLst>
          </p:cNvPr>
          <p:cNvPicPr>
            <a:picLocks noChangeAspect="1"/>
          </p:cNvPicPr>
          <p:nvPr/>
        </p:nvPicPr>
        <p:blipFill>
          <a:blip r:embed="rId6"/>
          <a:stretch>
            <a:fillRect/>
          </a:stretch>
        </p:blipFill>
        <p:spPr>
          <a:xfrm>
            <a:off x="4562251" y="1759197"/>
            <a:ext cx="5535478" cy="4525412"/>
          </a:xfrm>
          <a:prstGeom prst="rect">
            <a:avLst/>
          </a:prstGeom>
        </p:spPr>
      </p:pic>
    </p:spTree>
    <p:custDataLst>
      <p:tags r:id="rId1"/>
    </p:custDataLst>
    <p:extLst>
      <p:ext uri="{BB962C8B-B14F-4D97-AF65-F5344CB8AC3E}">
        <p14:creationId xmlns:p14="http://schemas.microsoft.com/office/powerpoint/2010/main" val="3391727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86831C3-077C-B8B6-906D-E8043A7AEEA4}"/>
              </a:ext>
            </a:extLst>
          </p:cNvPr>
          <p:cNvSpPr txBox="1"/>
          <p:nvPr/>
        </p:nvSpPr>
        <p:spPr>
          <a:xfrm>
            <a:off x="679202" y="1209283"/>
            <a:ext cx="6999182" cy="369332"/>
          </a:xfrm>
          <a:prstGeom prst="rect">
            <a:avLst/>
          </a:prstGeom>
          <a:noFill/>
        </p:spPr>
        <p:txBody>
          <a:bodyPr wrap="square">
            <a:spAutoFit/>
          </a:bodyPr>
          <a:lstStyle/>
          <a:p>
            <a:r>
              <a:rPr lang="zh-CN" altLang="en-US" dirty="0"/>
              <a:t>节组成员</a:t>
            </a:r>
          </a:p>
        </p:txBody>
      </p:sp>
      <p:pic>
        <p:nvPicPr>
          <p:cNvPr id="10" name="图片 9">
            <a:extLst>
              <a:ext uri="{FF2B5EF4-FFF2-40B4-BE49-F238E27FC236}">
                <a16:creationId xmlns:a16="http://schemas.microsoft.com/office/drawing/2014/main" id="{0B66F40A-569E-7096-DC90-AB695956BED1}"/>
              </a:ext>
            </a:extLst>
          </p:cNvPr>
          <p:cNvPicPr>
            <a:picLocks noChangeAspect="1"/>
          </p:cNvPicPr>
          <p:nvPr/>
        </p:nvPicPr>
        <p:blipFill>
          <a:blip r:embed="rId4"/>
          <a:stretch>
            <a:fillRect/>
          </a:stretch>
        </p:blipFill>
        <p:spPr>
          <a:xfrm>
            <a:off x="812882" y="1737074"/>
            <a:ext cx="5669771" cy="922100"/>
          </a:xfrm>
          <a:prstGeom prst="rect">
            <a:avLst/>
          </a:prstGeom>
        </p:spPr>
      </p:pic>
      <p:pic>
        <p:nvPicPr>
          <p:cNvPr id="13" name="图片 12">
            <a:extLst>
              <a:ext uri="{FF2B5EF4-FFF2-40B4-BE49-F238E27FC236}">
                <a16:creationId xmlns:a16="http://schemas.microsoft.com/office/drawing/2014/main" id="{5C03EA3D-68EE-8C7E-0459-7DC36D4BC4C4}"/>
              </a:ext>
            </a:extLst>
          </p:cNvPr>
          <p:cNvPicPr>
            <a:picLocks noChangeAspect="1"/>
          </p:cNvPicPr>
          <p:nvPr/>
        </p:nvPicPr>
        <p:blipFill>
          <a:blip r:embed="rId5"/>
          <a:stretch>
            <a:fillRect/>
          </a:stretch>
        </p:blipFill>
        <p:spPr>
          <a:xfrm>
            <a:off x="812882" y="3127984"/>
            <a:ext cx="4671465" cy="602032"/>
          </a:xfrm>
          <a:prstGeom prst="rect">
            <a:avLst/>
          </a:prstGeom>
        </p:spPr>
      </p:pic>
      <p:sp>
        <p:nvSpPr>
          <p:cNvPr id="16" name="文本框 15">
            <a:extLst>
              <a:ext uri="{FF2B5EF4-FFF2-40B4-BE49-F238E27FC236}">
                <a16:creationId xmlns:a16="http://schemas.microsoft.com/office/drawing/2014/main" id="{365B9B95-20A6-07E2-D8F3-2219FB61AB4A}"/>
              </a:ext>
            </a:extLst>
          </p:cNvPr>
          <p:cNvSpPr txBox="1"/>
          <p:nvPr/>
        </p:nvSpPr>
        <p:spPr>
          <a:xfrm>
            <a:off x="8834061" y="4949762"/>
            <a:ext cx="1129934" cy="369332"/>
          </a:xfrm>
          <a:prstGeom prst="rect">
            <a:avLst/>
          </a:prstGeom>
          <a:noFill/>
        </p:spPr>
        <p:txBody>
          <a:bodyPr wrap="square">
            <a:spAutoFit/>
          </a:bodyPr>
          <a:lstStyle/>
          <a:p>
            <a:r>
              <a:rPr lang="zh-CN" altLang="en-US" dirty="0"/>
              <a:t>节头表</a:t>
            </a:r>
          </a:p>
        </p:txBody>
      </p:sp>
      <p:pic>
        <p:nvPicPr>
          <p:cNvPr id="20" name="图片 19">
            <a:extLst>
              <a:ext uri="{FF2B5EF4-FFF2-40B4-BE49-F238E27FC236}">
                <a16:creationId xmlns:a16="http://schemas.microsoft.com/office/drawing/2014/main" id="{D4919E2D-76F8-85F0-6997-1D71CC40A7BD}"/>
              </a:ext>
            </a:extLst>
          </p:cNvPr>
          <p:cNvPicPr>
            <a:picLocks noChangeAspect="1"/>
          </p:cNvPicPr>
          <p:nvPr/>
        </p:nvPicPr>
        <p:blipFill>
          <a:blip r:embed="rId6"/>
          <a:stretch>
            <a:fillRect/>
          </a:stretch>
        </p:blipFill>
        <p:spPr>
          <a:xfrm>
            <a:off x="6606056" y="1028700"/>
            <a:ext cx="5585944" cy="3863675"/>
          </a:xfrm>
          <a:prstGeom prst="rect">
            <a:avLst/>
          </a:prstGeom>
        </p:spPr>
      </p:pic>
      <p:sp>
        <p:nvSpPr>
          <p:cNvPr id="21" name="文本框 20">
            <a:extLst>
              <a:ext uri="{FF2B5EF4-FFF2-40B4-BE49-F238E27FC236}">
                <a16:creationId xmlns:a16="http://schemas.microsoft.com/office/drawing/2014/main" id="{5507CAE8-6AAA-91EA-870B-0FF25AA935E3}"/>
              </a:ext>
            </a:extLst>
          </p:cNvPr>
          <p:cNvSpPr txBox="1"/>
          <p:nvPr/>
        </p:nvSpPr>
        <p:spPr>
          <a:xfrm>
            <a:off x="1156066" y="3934099"/>
            <a:ext cx="4581057" cy="1200329"/>
          </a:xfrm>
          <a:prstGeom prst="rect">
            <a:avLst/>
          </a:prstGeom>
          <a:noFill/>
        </p:spPr>
        <p:txBody>
          <a:bodyPr wrap="square">
            <a:spAutoFit/>
          </a:bodyPr>
          <a:lstStyle/>
          <a:p>
            <a:r>
              <a:rPr lang="en-US" altLang="zh-CN" dirty="0" err="1"/>
              <a:t>Hexdump</a:t>
            </a:r>
            <a:endParaRPr lang="en-US" altLang="zh-CN" dirty="0"/>
          </a:p>
          <a:p>
            <a:r>
              <a:rPr lang="en-US" altLang="zh-CN" dirty="0"/>
              <a:t>Flag=0x00000001,GRP_COMDAT</a:t>
            </a:r>
          </a:p>
          <a:p>
            <a:r>
              <a:rPr lang="en-US" altLang="zh-CN" dirty="0"/>
              <a:t>Section1.idx=0x00000009</a:t>
            </a:r>
          </a:p>
          <a:p>
            <a:r>
              <a:rPr lang="en-US" altLang="zh-CN" dirty="0"/>
              <a:t>Section2.idx=0x0000000a</a:t>
            </a:r>
            <a:endParaRPr lang="zh-CN" altLang="en-US" dirty="0"/>
          </a:p>
        </p:txBody>
      </p:sp>
      <p:sp>
        <p:nvSpPr>
          <p:cNvPr id="22" name="文本框 21">
            <a:extLst>
              <a:ext uri="{FF2B5EF4-FFF2-40B4-BE49-F238E27FC236}">
                <a16:creationId xmlns:a16="http://schemas.microsoft.com/office/drawing/2014/main" id="{69B74941-7CC6-666D-B555-EDF5EEAD1F00}"/>
              </a:ext>
            </a:extLst>
          </p:cNvPr>
          <p:cNvSpPr txBox="1"/>
          <p:nvPr/>
        </p:nvSpPr>
        <p:spPr>
          <a:xfrm>
            <a:off x="1530590" y="6338894"/>
            <a:ext cx="1129934" cy="369332"/>
          </a:xfrm>
          <a:prstGeom prst="rect">
            <a:avLst/>
          </a:prstGeom>
          <a:noFill/>
        </p:spPr>
        <p:txBody>
          <a:bodyPr wrap="square">
            <a:spAutoFit/>
          </a:bodyPr>
          <a:lstStyle/>
          <a:p>
            <a:r>
              <a:rPr lang="zh-CN" altLang="en-US" dirty="0">
                <a:hlinkClick r:id="rId7" action="ppaction://hlinksldjump"/>
              </a:rPr>
              <a:t>代码部分</a:t>
            </a:r>
            <a:endParaRPr lang="zh-CN" altLang="en-US" dirty="0"/>
          </a:p>
        </p:txBody>
      </p:sp>
    </p:spTree>
    <p:custDataLst>
      <p:tags r:id="rId1"/>
    </p:custDataLst>
    <p:extLst>
      <p:ext uri="{BB962C8B-B14F-4D97-AF65-F5344CB8AC3E}">
        <p14:creationId xmlns:p14="http://schemas.microsoft.com/office/powerpoint/2010/main" val="2856982498"/>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ACF620B6-CD46-8BD7-8532-FC9A3B03576C}"/>
              </a:ext>
            </a:extLst>
          </p:cNvPr>
          <p:cNvPicPr>
            <a:picLocks noChangeAspect="1"/>
          </p:cNvPicPr>
          <p:nvPr/>
        </p:nvPicPr>
        <p:blipFill>
          <a:blip r:embed="rId4"/>
          <a:stretch>
            <a:fillRect/>
          </a:stretch>
        </p:blipFill>
        <p:spPr>
          <a:xfrm>
            <a:off x="983281" y="1711180"/>
            <a:ext cx="4404742" cy="2865368"/>
          </a:xfrm>
          <a:prstGeom prst="rect">
            <a:avLst/>
          </a:prstGeom>
        </p:spPr>
      </p:pic>
      <p:pic>
        <p:nvPicPr>
          <p:cNvPr id="10" name="图片 9">
            <a:extLst>
              <a:ext uri="{FF2B5EF4-FFF2-40B4-BE49-F238E27FC236}">
                <a16:creationId xmlns:a16="http://schemas.microsoft.com/office/drawing/2014/main" id="{5DE3572E-87BB-84A1-1973-B14EF5407B24}"/>
              </a:ext>
            </a:extLst>
          </p:cNvPr>
          <p:cNvPicPr>
            <a:picLocks noChangeAspect="1"/>
          </p:cNvPicPr>
          <p:nvPr/>
        </p:nvPicPr>
        <p:blipFill>
          <a:blip r:embed="rId5"/>
          <a:stretch>
            <a:fillRect/>
          </a:stretch>
        </p:blipFill>
        <p:spPr>
          <a:xfrm>
            <a:off x="6089652" y="1821439"/>
            <a:ext cx="6012701" cy="2507197"/>
          </a:xfrm>
          <a:prstGeom prst="rect">
            <a:avLst/>
          </a:prstGeom>
        </p:spPr>
      </p:pic>
      <p:sp>
        <p:nvSpPr>
          <p:cNvPr id="11" name="文本框 10">
            <a:extLst>
              <a:ext uri="{FF2B5EF4-FFF2-40B4-BE49-F238E27FC236}">
                <a16:creationId xmlns:a16="http://schemas.microsoft.com/office/drawing/2014/main" id="{6C60B2F8-B0A7-4501-E703-B72DBFD444A3}"/>
              </a:ext>
            </a:extLst>
          </p:cNvPr>
          <p:cNvSpPr txBox="1"/>
          <p:nvPr/>
        </p:nvSpPr>
        <p:spPr>
          <a:xfrm>
            <a:off x="2771530" y="4694219"/>
            <a:ext cx="1092548" cy="369332"/>
          </a:xfrm>
          <a:prstGeom prst="rect">
            <a:avLst/>
          </a:prstGeom>
          <a:noFill/>
        </p:spPr>
        <p:txBody>
          <a:bodyPr wrap="square">
            <a:spAutoFit/>
          </a:bodyPr>
          <a:lstStyle/>
          <a:p>
            <a:r>
              <a:rPr lang="en-US" altLang="zh-CN" dirty="0"/>
              <a:t>-t</a:t>
            </a:r>
            <a:r>
              <a:rPr lang="zh-CN" altLang="en-US" dirty="0"/>
              <a:t>指令</a:t>
            </a:r>
          </a:p>
        </p:txBody>
      </p:sp>
      <p:sp>
        <p:nvSpPr>
          <p:cNvPr id="12" name="文本框 11">
            <a:extLst>
              <a:ext uri="{FF2B5EF4-FFF2-40B4-BE49-F238E27FC236}">
                <a16:creationId xmlns:a16="http://schemas.microsoft.com/office/drawing/2014/main" id="{8509885F-CDD9-5302-9DB9-8A52D5224B98}"/>
              </a:ext>
            </a:extLst>
          </p:cNvPr>
          <p:cNvSpPr txBox="1"/>
          <p:nvPr/>
        </p:nvSpPr>
        <p:spPr>
          <a:xfrm>
            <a:off x="8641388" y="4391882"/>
            <a:ext cx="1092548" cy="369332"/>
          </a:xfrm>
          <a:prstGeom prst="rect">
            <a:avLst/>
          </a:prstGeom>
          <a:noFill/>
        </p:spPr>
        <p:txBody>
          <a:bodyPr wrap="square">
            <a:spAutoFit/>
          </a:bodyPr>
          <a:lstStyle/>
          <a:p>
            <a:r>
              <a:rPr lang="en-US" altLang="zh-CN" dirty="0"/>
              <a:t>-S</a:t>
            </a:r>
            <a:r>
              <a:rPr lang="zh-CN" altLang="en-US" dirty="0"/>
              <a:t>指令</a:t>
            </a:r>
          </a:p>
        </p:txBody>
      </p:sp>
      <p:sp>
        <p:nvSpPr>
          <p:cNvPr id="13" name="文本框 12">
            <a:extLst>
              <a:ext uri="{FF2B5EF4-FFF2-40B4-BE49-F238E27FC236}">
                <a16:creationId xmlns:a16="http://schemas.microsoft.com/office/drawing/2014/main" id="{84FAEEE8-9FA6-6ED0-5C96-4527A0CBB5E8}"/>
              </a:ext>
            </a:extLst>
          </p:cNvPr>
          <p:cNvSpPr txBox="1"/>
          <p:nvPr/>
        </p:nvSpPr>
        <p:spPr>
          <a:xfrm>
            <a:off x="1530590" y="6338894"/>
            <a:ext cx="1129934" cy="369332"/>
          </a:xfrm>
          <a:prstGeom prst="rect">
            <a:avLst/>
          </a:prstGeom>
          <a:noFill/>
        </p:spPr>
        <p:txBody>
          <a:bodyPr wrap="square">
            <a:spAutoFit/>
          </a:bodyPr>
          <a:lstStyle/>
          <a:p>
            <a:r>
              <a:rPr lang="zh-CN" altLang="en-US" dirty="0">
                <a:hlinkClick r:id="rId6" action="ppaction://hlinksldjump"/>
              </a:rPr>
              <a:t>代码部分</a:t>
            </a:r>
            <a:endParaRPr lang="zh-CN" altLang="en-US" dirty="0"/>
          </a:p>
        </p:txBody>
      </p:sp>
    </p:spTree>
    <p:custDataLst>
      <p:tags r:id="rId1"/>
    </p:custDataLst>
    <p:extLst>
      <p:ext uri="{BB962C8B-B14F-4D97-AF65-F5344CB8AC3E}">
        <p14:creationId xmlns:p14="http://schemas.microsoft.com/office/powerpoint/2010/main" val="2092650878"/>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509885F-CDD9-5302-9DB9-8A52D5224B98}"/>
              </a:ext>
            </a:extLst>
          </p:cNvPr>
          <p:cNvSpPr txBox="1"/>
          <p:nvPr/>
        </p:nvSpPr>
        <p:spPr>
          <a:xfrm>
            <a:off x="589935" y="4488320"/>
            <a:ext cx="4778478" cy="923330"/>
          </a:xfrm>
          <a:prstGeom prst="rect">
            <a:avLst/>
          </a:prstGeom>
          <a:noFill/>
        </p:spPr>
        <p:txBody>
          <a:bodyPr wrap="square">
            <a:spAutoFit/>
          </a:bodyPr>
          <a:lstStyle/>
          <a:p>
            <a:r>
              <a:rPr lang="zh-CN" altLang="en-US" dirty="0"/>
              <a:t>查看可执行程序</a:t>
            </a:r>
            <a:r>
              <a:rPr lang="en-US" altLang="zh-CN" dirty="0"/>
              <a:t>main</a:t>
            </a:r>
            <a:r>
              <a:rPr lang="zh-CN" altLang="en-US" dirty="0"/>
              <a:t>的动态符号表</a:t>
            </a:r>
            <a:endParaRPr lang="en-US" altLang="zh-CN" dirty="0"/>
          </a:p>
          <a:p>
            <a:r>
              <a:rPr lang="en-US" altLang="zh-CN" dirty="0" err="1"/>
              <a:t>func</a:t>
            </a:r>
            <a:r>
              <a:rPr lang="zh-CN" altLang="en-US" dirty="0"/>
              <a:t>这个符号在</a:t>
            </a:r>
            <a:r>
              <a:rPr lang="en-US" altLang="zh-CN" dirty="0"/>
              <a:t>lib.so</a:t>
            </a:r>
            <a:r>
              <a:rPr lang="zh-CN" altLang="en-US" dirty="0"/>
              <a:t>中</a:t>
            </a:r>
            <a:endParaRPr lang="en-US" altLang="zh-CN" dirty="0"/>
          </a:p>
          <a:p>
            <a:r>
              <a:rPr lang="zh-CN" altLang="en-US" dirty="0"/>
              <a:t>仅在链接阶段利用</a:t>
            </a:r>
            <a:r>
              <a:rPr lang="en-US" altLang="zh-CN" dirty="0"/>
              <a:t>lib.so</a:t>
            </a:r>
            <a:r>
              <a:rPr lang="zh-CN" altLang="en-US" dirty="0"/>
              <a:t>的符号表进行了记录</a:t>
            </a:r>
          </a:p>
        </p:txBody>
      </p:sp>
      <p:pic>
        <p:nvPicPr>
          <p:cNvPr id="7" name="图片 6">
            <a:extLst>
              <a:ext uri="{FF2B5EF4-FFF2-40B4-BE49-F238E27FC236}">
                <a16:creationId xmlns:a16="http://schemas.microsoft.com/office/drawing/2014/main" id="{B7D01A07-E612-5C92-BC32-5CB8DE1BBF05}"/>
              </a:ext>
            </a:extLst>
          </p:cNvPr>
          <p:cNvPicPr>
            <a:picLocks noChangeAspect="1"/>
          </p:cNvPicPr>
          <p:nvPr/>
        </p:nvPicPr>
        <p:blipFill>
          <a:blip r:embed="rId4"/>
          <a:stretch>
            <a:fillRect/>
          </a:stretch>
        </p:blipFill>
        <p:spPr>
          <a:xfrm>
            <a:off x="679202" y="1737904"/>
            <a:ext cx="6165114" cy="853514"/>
          </a:xfrm>
          <a:prstGeom prst="rect">
            <a:avLst/>
          </a:prstGeom>
        </p:spPr>
      </p:pic>
      <p:sp>
        <p:nvSpPr>
          <p:cNvPr id="8" name="文本框 7">
            <a:extLst>
              <a:ext uri="{FF2B5EF4-FFF2-40B4-BE49-F238E27FC236}">
                <a16:creationId xmlns:a16="http://schemas.microsoft.com/office/drawing/2014/main" id="{05D0F9B1-6728-25B9-B488-1A37B7DD2390}"/>
              </a:ext>
            </a:extLst>
          </p:cNvPr>
          <p:cNvSpPr txBox="1"/>
          <p:nvPr/>
        </p:nvSpPr>
        <p:spPr>
          <a:xfrm>
            <a:off x="679202" y="1202272"/>
            <a:ext cx="2063998" cy="369332"/>
          </a:xfrm>
          <a:prstGeom prst="rect">
            <a:avLst/>
          </a:prstGeom>
          <a:noFill/>
        </p:spPr>
        <p:txBody>
          <a:bodyPr wrap="square">
            <a:spAutoFit/>
          </a:bodyPr>
          <a:lstStyle/>
          <a:p>
            <a:r>
              <a:rPr lang="zh-CN" altLang="en-US" dirty="0"/>
              <a:t>测试程序依赖关系</a:t>
            </a:r>
          </a:p>
        </p:txBody>
      </p:sp>
      <p:pic>
        <p:nvPicPr>
          <p:cNvPr id="10" name="图片 9">
            <a:extLst>
              <a:ext uri="{FF2B5EF4-FFF2-40B4-BE49-F238E27FC236}">
                <a16:creationId xmlns:a16="http://schemas.microsoft.com/office/drawing/2014/main" id="{91E42280-DA18-B60E-F55E-7E614EDA58DC}"/>
              </a:ext>
            </a:extLst>
          </p:cNvPr>
          <p:cNvPicPr>
            <a:picLocks noChangeAspect="1"/>
          </p:cNvPicPr>
          <p:nvPr/>
        </p:nvPicPr>
        <p:blipFill>
          <a:blip r:embed="rId5"/>
          <a:stretch>
            <a:fillRect/>
          </a:stretch>
        </p:blipFill>
        <p:spPr>
          <a:xfrm>
            <a:off x="660402" y="2881567"/>
            <a:ext cx="5806943" cy="1501270"/>
          </a:xfrm>
          <a:prstGeom prst="rect">
            <a:avLst/>
          </a:prstGeom>
        </p:spPr>
      </p:pic>
      <p:pic>
        <p:nvPicPr>
          <p:cNvPr id="14" name="图片 13">
            <a:extLst>
              <a:ext uri="{FF2B5EF4-FFF2-40B4-BE49-F238E27FC236}">
                <a16:creationId xmlns:a16="http://schemas.microsoft.com/office/drawing/2014/main" id="{702CA7EB-FDF9-571A-D920-09D97F691742}"/>
              </a:ext>
            </a:extLst>
          </p:cNvPr>
          <p:cNvPicPr>
            <a:picLocks noChangeAspect="1"/>
          </p:cNvPicPr>
          <p:nvPr/>
        </p:nvPicPr>
        <p:blipFill>
          <a:blip r:embed="rId6"/>
          <a:stretch>
            <a:fillRect/>
          </a:stretch>
        </p:blipFill>
        <p:spPr>
          <a:xfrm>
            <a:off x="7137768" y="311824"/>
            <a:ext cx="4740051" cy="5898391"/>
          </a:xfrm>
          <a:prstGeom prst="rect">
            <a:avLst/>
          </a:prstGeom>
        </p:spPr>
      </p:pic>
      <p:sp>
        <p:nvSpPr>
          <p:cNvPr id="15" name="文本框 14">
            <a:extLst>
              <a:ext uri="{FF2B5EF4-FFF2-40B4-BE49-F238E27FC236}">
                <a16:creationId xmlns:a16="http://schemas.microsoft.com/office/drawing/2014/main" id="{524A9591-3105-EF70-22C5-8D48BD5577CB}"/>
              </a:ext>
            </a:extLst>
          </p:cNvPr>
          <p:cNvSpPr txBox="1"/>
          <p:nvPr/>
        </p:nvSpPr>
        <p:spPr>
          <a:xfrm>
            <a:off x="8394289" y="6154228"/>
            <a:ext cx="2227007" cy="369332"/>
          </a:xfrm>
          <a:prstGeom prst="rect">
            <a:avLst/>
          </a:prstGeom>
          <a:noFill/>
        </p:spPr>
        <p:txBody>
          <a:bodyPr wrap="square">
            <a:spAutoFit/>
          </a:bodyPr>
          <a:lstStyle/>
          <a:p>
            <a:r>
              <a:rPr lang="zh-CN" altLang="en-US" dirty="0"/>
              <a:t>动态链接的过程</a:t>
            </a:r>
          </a:p>
        </p:txBody>
      </p:sp>
    </p:spTree>
    <p:custDataLst>
      <p:tags r:id="rId1"/>
    </p:custDataLst>
    <p:extLst>
      <p:ext uri="{BB962C8B-B14F-4D97-AF65-F5344CB8AC3E}">
        <p14:creationId xmlns:p14="http://schemas.microsoft.com/office/powerpoint/2010/main" val="3885923344"/>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5D0F9B1-6728-25B9-B488-1A37B7DD2390}"/>
              </a:ext>
            </a:extLst>
          </p:cNvPr>
          <p:cNvSpPr txBox="1"/>
          <p:nvPr/>
        </p:nvSpPr>
        <p:spPr>
          <a:xfrm>
            <a:off x="628483" y="1196197"/>
            <a:ext cx="4984180" cy="369332"/>
          </a:xfrm>
          <a:prstGeom prst="rect">
            <a:avLst/>
          </a:prstGeom>
          <a:noFill/>
        </p:spPr>
        <p:txBody>
          <a:bodyPr wrap="square">
            <a:spAutoFit/>
          </a:bodyPr>
          <a:lstStyle/>
          <a:p>
            <a:r>
              <a:rPr lang="zh-CN" altLang="en-US" dirty="0"/>
              <a:t>另一个样例，代码中定义为初始化的全局变量</a:t>
            </a:r>
          </a:p>
        </p:txBody>
      </p:sp>
      <p:sp>
        <p:nvSpPr>
          <p:cNvPr id="15" name="文本框 14">
            <a:extLst>
              <a:ext uri="{FF2B5EF4-FFF2-40B4-BE49-F238E27FC236}">
                <a16:creationId xmlns:a16="http://schemas.microsoft.com/office/drawing/2014/main" id="{524A9591-3105-EF70-22C5-8D48BD5577CB}"/>
              </a:ext>
            </a:extLst>
          </p:cNvPr>
          <p:cNvSpPr txBox="1"/>
          <p:nvPr/>
        </p:nvSpPr>
        <p:spPr>
          <a:xfrm>
            <a:off x="628483" y="3455111"/>
            <a:ext cx="2705039" cy="1754326"/>
          </a:xfrm>
          <a:prstGeom prst="rect">
            <a:avLst/>
          </a:prstGeom>
          <a:noFill/>
        </p:spPr>
        <p:txBody>
          <a:bodyPr wrap="square">
            <a:spAutoFit/>
          </a:bodyPr>
          <a:lstStyle/>
          <a:p>
            <a:r>
              <a:rPr lang="zh-CN" altLang="en-US" dirty="0"/>
              <a:t>类型为</a:t>
            </a:r>
            <a:r>
              <a:rPr lang="en-US" altLang="zh-CN" dirty="0"/>
              <a:t>object(int)</a:t>
            </a:r>
          </a:p>
          <a:p>
            <a:r>
              <a:rPr lang="zh-CN" altLang="en-US" dirty="0"/>
              <a:t>大小为</a:t>
            </a:r>
            <a:r>
              <a:rPr lang="en-US" altLang="zh-CN" dirty="0"/>
              <a:t>4Byte</a:t>
            </a:r>
          </a:p>
          <a:p>
            <a:r>
              <a:rPr lang="zh-CN" altLang="en-US" dirty="0"/>
              <a:t>绑定方式为全局变量</a:t>
            </a:r>
            <a:endParaRPr lang="en-US" altLang="zh-CN" dirty="0"/>
          </a:p>
          <a:p>
            <a:r>
              <a:rPr lang="zh-CN" altLang="en-US" dirty="0"/>
              <a:t>所在节区索引</a:t>
            </a:r>
            <a:r>
              <a:rPr lang="en-US" altLang="zh-CN" dirty="0"/>
              <a:t>25</a:t>
            </a:r>
          </a:p>
          <a:p>
            <a:r>
              <a:rPr lang="zh-CN" altLang="en-US" dirty="0"/>
              <a:t>符号名</a:t>
            </a:r>
            <a:r>
              <a:rPr lang="en-US" altLang="zh-CN" dirty="0"/>
              <a:t>myglobalvar2</a:t>
            </a:r>
          </a:p>
          <a:p>
            <a:r>
              <a:rPr lang="zh-CN" altLang="en-US" dirty="0"/>
              <a:t>符号节区内偏移地址</a:t>
            </a:r>
            <a:r>
              <a:rPr lang="en-US" altLang="zh-CN" dirty="0"/>
              <a:t>0x4</a:t>
            </a:r>
            <a:endParaRPr lang="zh-CN" altLang="en-US" dirty="0"/>
          </a:p>
        </p:txBody>
      </p:sp>
      <p:sp>
        <p:nvSpPr>
          <p:cNvPr id="5" name="文本框 4">
            <a:extLst>
              <a:ext uri="{FF2B5EF4-FFF2-40B4-BE49-F238E27FC236}">
                <a16:creationId xmlns:a16="http://schemas.microsoft.com/office/drawing/2014/main" id="{C27F715A-B48C-E52B-81D3-F2E748F03B69}"/>
              </a:ext>
            </a:extLst>
          </p:cNvPr>
          <p:cNvSpPr txBox="1"/>
          <p:nvPr/>
        </p:nvSpPr>
        <p:spPr>
          <a:xfrm>
            <a:off x="1530590" y="6338894"/>
            <a:ext cx="1129934" cy="369332"/>
          </a:xfrm>
          <a:prstGeom prst="rect">
            <a:avLst/>
          </a:prstGeom>
          <a:noFill/>
        </p:spPr>
        <p:txBody>
          <a:bodyPr wrap="square">
            <a:spAutoFit/>
          </a:bodyPr>
          <a:lstStyle/>
          <a:p>
            <a:r>
              <a:rPr lang="zh-CN" altLang="en-US" dirty="0">
                <a:hlinkClick r:id="rId4" action="ppaction://hlinksldjump"/>
              </a:rPr>
              <a:t>代码部分</a:t>
            </a:r>
            <a:endParaRPr lang="zh-CN" altLang="en-US" dirty="0"/>
          </a:p>
        </p:txBody>
      </p:sp>
      <p:pic>
        <p:nvPicPr>
          <p:cNvPr id="16" name="图片 15">
            <a:extLst>
              <a:ext uri="{FF2B5EF4-FFF2-40B4-BE49-F238E27FC236}">
                <a16:creationId xmlns:a16="http://schemas.microsoft.com/office/drawing/2014/main" id="{D76FD189-CC5F-47D6-7148-A47CB3555D5C}"/>
              </a:ext>
            </a:extLst>
          </p:cNvPr>
          <p:cNvPicPr>
            <a:picLocks noChangeAspect="1"/>
          </p:cNvPicPr>
          <p:nvPr/>
        </p:nvPicPr>
        <p:blipFill>
          <a:blip r:embed="rId5"/>
          <a:stretch>
            <a:fillRect/>
          </a:stretch>
        </p:blipFill>
        <p:spPr>
          <a:xfrm>
            <a:off x="679201" y="2325654"/>
            <a:ext cx="2705039" cy="939108"/>
          </a:xfrm>
          <a:prstGeom prst="rect">
            <a:avLst/>
          </a:prstGeom>
        </p:spPr>
      </p:pic>
      <p:sp>
        <p:nvSpPr>
          <p:cNvPr id="21" name="文本框 20">
            <a:extLst>
              <a:ext uri="{FF2B5EF4-FFF2-40B4-BE49-F238E27FC236}">
                <a16:creationId xmlns:a16="http://schemas.microsoft.com/office/drawing/2014/main" id="{D78EFB84-666E-35E4-89C9-86ADABA5305E}"/>
              </a:ext>
            </a:extLst>
          </p:cNvPr>
          <p:cNvSpPr txBox="1"/>
          <p:nvPr/>
        </p:nvSpPr>
        <p:spPr>
          <a:xfrm>
            <a:off x="7927629" y="3142253"/>
            <a:ext cx="2443294" cy="369332"/>
          </a:xfrm>
          <a:prstGeom prst="rect">
            <a:avLst/>
          </a:prstGeom>
          <a:noFill/>
        </p:spPr>
        <p:txBody>
          <a:bodyPr wrap="square">
            <a:spAutoFit/>
          </a:bodyPr>
          <a:lstStyle/>
          <a:p>
            <a:r>
              <a:rPr lang="zh-CN" altLang="en-US" dirty="0"/>
              <a:t>节区索引</a:t>
            </a:r>
            <a:r>
              <a:rPr lang="en-US" altLang="zh-CN" dirty="0"/>
              <a:t>5</a:t>
            </a:r>
            <a:r>
              <a:rPr lang="zh-CN" altLang="en-US" dirty="0"/>
              <a:t>为</a:t>
            </a:r>
            <a:r>
              <a:rPr lang="en-US" altLang="zh-CN" dirty="0"/>
              <a:t>.data</a:t>
            </a:r>
            <a:r>
              <a:rPr lang="zh-CN" altLang="en-US" dirty="0"/>
              <a:t>节</a:t>
            </a:r>
          </a:p>
        </p:txBody>
      </p:sp>
      <p:pic>
        <p:nvPicPr>
          <p:cNvPr id="24" name="图片 23">
            <a:extLst>
              <a:ext uri="{FF2B5EF4-FFF2-40B4-BE49-F238E27FC236}">
                <a16:creationId xmlns:a16="http://schemas.microsoft.com/office/drawing/2014/main" id="{BE656852-62D9-547D-7588-4DB52F424A76}"/>
              </a:ext>
            </a:extLst>
          </p:cNvPr>
          <p:cNvPicPr>
            <a:picLocks noChangeAspect="1"/>
          </p:cNvPicPr>
          <p:nvPr/>
        </p:nvPicPr>
        <p:blipFill>
          <a:blip r:embed="rId6"/>
          <a:stretch>
            <a:fillRect/>
          </a:stretch>
        </p:blipFill>
        <p:spPr>
          <a:xfrm>
            <a:off x="679201" y="1712845"/>
            <a:ext cx="5822578" cy="392998"/>
          </a:xfrm>
          <a:prstGeom prst="rect">
            <a:avLst/>
          </a:prstGeom>
        </p:spPr>
      </p:pic>
      <p:pic>
        <p:nvPicPr>
          <p:cNvPr id="26" name="图片 25">
            <a:extLst>
              <a:ext uri="{FF2B5EF4-FFF2-40B4-BE49-F238E27FC236}">
                <a16:creationId xmlns:a16="http://schemas.microsoft.com/office/drawing/2014/main" id="{ED1EB644-AB40-05E0-1D1A-2B5780EDACA7}"/>
              </a:ext>
            </a:extLst>
          </p:cNvPr>
          <p:cNvPicPr>
            <a:picLocks noChangeAspect="1"/>
          </p:cNvPicPr>
          <p:nvPr/>
        </p:nvPicPr>
        <p:blipFill>
          <a:blip r:embed="rId7"/>
          <a:stretch>
            <a:fillRect/>
          </a:stretch>
        </p:blipFill>
        <p:spPr>
          <a:xfrm>
            <a:off x="5830529" y="2784080"/>
            <a:ext cx="5682270" cy="249769"/>
          </a:xfrm>
          <a:prstGeom prst="rect">
            <a:avLst/>
          </a:prstGeom>
        </p:spPr>
      </p:pic>
      <p:pic>
        <p:nvPicPr>
          <p:cNvPr id="28" name="图片 27">
            <a:extLst>
              <a:ext uri="{FF2B5EF4-FFF2-40B4-BE49-F238E27FC236}">
                <a16:creationId xmlns:a16="http://schemas.microsoft.com/office/drawing/2014/main" id="{EE73D4AE-BA08-DFE1-29E6-1F31048AFCEE}"/>
              </a:ext>
            </a:extLst>
          </p:cNvPr>
          <p:cNvPicPr>
            <a:picLocks noChangeAspect="1"/>
          </p:cNvPicPr>
          <p:nvPr/>
        </p:nvPicPr>
        <p:blipFill>
          <a:blip r:embed="rId8"/>
          <a:stretch>
            <a:fillRect/>
          </a:stretch>
        </p:blipFill>
        <p:spPr>
          <a:xfrm>
            <a:off x="5830529" y="3673167"/>
            <a:ext cx="5785718" cy="415848"/>
          </a:xfrm>
          <a:prstGeom prst="rect">
            <a:avLst/>
          </a:prstGeom>
        </p:spPr>
      </p:pic>
      <p:sp>
        <p:nvSpPr>
          <p:cNvPr id="29" name="文本框 28">
            <a:extLst>
              <a:ext uri="{FF2B5EF4-FFF2-40B4-BE49-F238E27FC236}">
                <a16:creationId xmlns:a16="http://schemas.microsoft.com/office/drawing/2014/main" id="{1487BA34-2C0B-5433-6B4E-A74774DC8098}"/>
              </a:ext>
            </a:extLst>
          </p:cNvPr>
          <p:cNvSpPr txBox="1"/>
          <p:nvPr/>
        </p:nvSpPr>
        <p:spPr>
          <a:xfrm>
            <a:off x="6574212" y="4327564"/>
            <a:ext cx="4989305" cy="923330"/>
          </a:xfrm>
          <a:prstGeom prst="rect">
            <a:avLst/>
          </a:prstGeom>
          <a:noFill/>
        </p:spPr>
        <p:txBody>
          <a:bodyPr wrap="square">
            <a:spAutoFit/>
          </a:bodyPr>
          <a:lstStyle/>
          <a:p>
            <a:pPr algn="ctr"/>
            <a:r>
              <a:rPr lang="en-US" altLang="zh-CN" dirty="0"/>
              <a:t>.data</a:t>
            </a:r>
            <a:r>
              <a:rPr lang="zh-CN" altLang="en-US" dirty="0"/>
              <a:t>偏移地址</a:t>
            </a:r>
            <a:r>
              <a:rPr lang="en-US" altLang="zh-CN" dirty="0"/>
              <a:t>0x4</a:t>
            </a:r>
            <a:r>
              <a:rPr lang="zh-CN" altLang="en-US" dirty="0"/>
              <a:t>读取</a:t>
            </a:r>
            <a:r>
              <a:rPr lang="en-US" altLang="zh-CN" dirty="0"/>
              <a:t>4</a:t>
            </a:r>
            <a:r>
              <a:rPr lang="zh-CN" altLang="en-US" dirty="0"/>
              <a:t>字节为：</a:t>
            </a:r>
            <a:endParaRPr lang="en-US" altLang="zh-CN" dirty="0"/>
          </a:p>
          <a:p>
            <a:pPr algn="ctr"/>
            <a:r>
              <a:rPr lang="en-US" altLang="zh-CN" dirty="0"/>
              <a:t>myglobalvar2=0x00000003</a:t>
            </a:r>
          </a:p>
          <a:p>
            <a:pPr algn="ctr"/>
            <a:r>
              <a:rPr lang="zh-CN" altLang="en-US" dirty="0"/>
              <a:t>与定义一致</a:t>
            </a:r>
          </a:p>
        </p:txBody>
      </p:sp>
    </p:spTree>
    <p:custDataLst>
      <p:tags r:id="rId1"/>
    </p:custDataLst>
    <p:extLst>
      <p:ext uri="{BB962C8B-B14F-4D97-AF65-F5344CB8AC3E}">
        <p14:creationId xmlns:p14="http://schemas.microsoft.com/office/powerpoint/2010/main" val="80023895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4" name="直线连接符 3"/>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D54BC416-9D66-1724-D269-C22CE0D7CD7E}"/>
              </a:ext>
            </a:extLst>
          </p:cNvPr>
          <p:cNvPicPr>
            <a:picLocks noChangeAspect="1"/>
          </p:cNvPicPr>
          <p:nvPr/>
        </p:nvPicPr>
        <p:blipFill>
          <a:blip r:embed="rId3"/>
          <a:stretch>
            <a:fillRect/>
          </a:stretch>
        </p:blipFill>
        <p:spPr>
          <a:xfrm>
            <a:off x="1358404" y="1041400"/>
            <a:ext cx="6248400" cy="4787900"/>
          </a:xfrm>
          <a:prstGeom prst="rect">
            <a:avLst/>
          </a:prstGeom>
        </p:spPr>
      </p:pic>
      <p:pic>
        <p:nvPicPr>
          <p:cNvPr id="11" name="图片 10">
            <a:extLst>
              <a:ext uri="{FF2B5EF4-FFF2-40B4-BE49-F238E27FC236}">
                <a16:creationId xmlns:a16="http://schemas.microsoft.com/office/drawing/2014/main" id="{6721E13C-F92A-E3E1-FED2-4EBDCE912FA1}"/>
              </a:ext>
            </a:extLst>
          </p:cNvPr>
          <p:cNvPicPr>
            <a:picLocks noChangeAspect="1"/>
          </p:cNvPicPr>
          <p:nvPr/>
        </p:nvPicPr>
        <p:blipFill>
          <a:blip r:embed="rId4"/>
          <a:stretch>
            <a:fillRect/>
          </a:stretch>
        </p:blipFill>
        <p:spPr>
          <a:xfrm>
            <a:off x="2321866" y="39581"/>
            <a:ext cx="5909186" cy="6705599"/>
          </a:xfrm>
          <a:prstGeom prst="rect">
            <a:avLst/>
          </a:prstGeom>
        </p:spPr>
      </p:pic>
      <p:pic>
        <p:nvPicPr>
          <p:cNvPr id="12" name="图片 11">
            <a:extLst>
              <a:ext uri="{FF2B5EF4-FFF2-40B4-BE49-F238E27FC236}">
                <a16:creationId xmlns:a16="http://schemas.microsoft.com/office/drawing/2014/main" id="{96EFDD1E-0F6C-960D-9AF3-8004972B35D8}"/>
              </a:ext>
            </a:extLst>
          </p:cNvPr>
          <p:cNvPicPr>
            <a:picLocks noChangeAspect="1"/>
          </p:cNvPicPr>
          <p:nvPr/>
        </p:nvPicPr>
        <p:blipFill>
          <a:blip r:embed="rId5"/>
          <a:stretch>
            <a:fillRect/>
          </a:stretch>
        </p:blipFill>
        <p:spPr>
          <a:xfrm>
            <a:off x="3463462" y="112820"/>
            <a:ext cx="6845300" cy="3365500"/>
          </a:xfrm>
          <a:prstGeom prst="rect">
            <a:avLst/>
          </a:prstGeom>
        </p:spPr>
      </p:pic>
      <p:pic>
        <p:nvPicPr>
          <p:cNvPr id="13" name="图片 12">
            <a:extLst>
              <a:ext uri="{FF2B5EF4-FFF2-40B4-BE49-F238E27FC236}">
                <a16:creationId xmlns:a16="http://schemas.microsoft.com/office/drawing/2014/main" id="{0D98EBF5-FAD4-7EE4-862E-5008AA5AC63E}"/>
              </a:ext>
            </a:extLst>
          </p:cNvPr>
          <p:cNvPicPr>
            <a:picLocks noChangeAspect="1"/>
          </p:cNvPicPr>
          <p:nvPr/>
        </p:nvPicPr>
        <p:blipFill>
          <a:blip r:embed="rId6"/>
          <a:stretch>
            <a:fillRect/>
          </a:stretch>
        </p:blipFill>
        <p:spPr>
          <a:xfrm>
            <a:off x="4482604" y="2942651"/>
            <a:ext cx="7772400" cy="2271291"/>
          </a:xfrm>
          <a:prstGeom prst="rect">
            <a:avLst/>
          </a:prstGeom>
        </p:spPr>
      </p:pic>
      <p:sp>
        <p:nvSpPr>
          <p:cNvPr id="5" name="文本框 4">
            <a:extLst>
              <a:ext uri="{FF2B5EF4-FFF2-40B4-BE49-F238E27FC236}">
                <a16:creationId xmlns:a16="http://schemas.microsoft.com/office/drawing/2014/main" id="{22755BFC-61FE-5501-4A3A-69B2394AC8BD}"/>
              </a:ext>
            </a:extLst>
          </p:cNvPr>
          <p:cNvSpPr txBox="1"/>
          <p:nvPr/>
        </p:nvSpPr>
        <p:spPr>
          <a:xfrm>
            <a:off x="308758" y="5165766"/>
            <a:ext cx="646331" cy="369332"/>
          </a:xfrm>
          <a:prstGeom prst="rect">
            <a:avLst/>
          </a:prstGeom>
          <a:noFill/>
        </p:spPr>
        <p:txBody>
          <a:bodyPr wrap="none" rtlCol="0">
            <a:spAutoFit/>
          </a:bodyPr>
          <a:lstStyle/>
          <a:p>
            <a:r>
              <a:rPr kumimoji="1" lang="zh-CN" altLang="en-US" dirty="0">
                <a:hlinkClick r:id="rId7" action="ppaction://hlinksldjump"/>
              </a:rPr>
              <a:t>返回</a:t>
            </a:r>
            <a:endParaRPr kumimoji="1" lang="zh-CN" altLang="en-US" dirty="0"/>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样例讲解</a:t>
            </a:r>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4" name="直线连接符 3"/>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2102485" y="758190"/>
            <a:ext cx="7987030" cy="5154930"/>
          </a:xfrm>
          <a:prstGeom prst="rect">
            <a:avLst/>
          </a:prstGeom>
        </p:spPr>
      </p:pic>
      <p:pic>
        <p:nvPicPr>
          <p:cNvPr id="8" name="图片 7"/>
          <p:cNvPicPr>
            <a:picLocks noChangeAspect="1"/>
          </p:cNvPicPr>
          <p:nvPr/>
        </p:nvPicPr>
        <p:blipFill>
          <a:blip r:embed="rId4"/>
          <a:stretch>
            <a:fillRect/>
          </a:stretch>
        </p:blipFill>
        <p:spPr>
          <a:xfrm>
            <a:off x="1363980" y="846455"/>
            <a:ext cx="7938135" cy="5066665"/>
          </a:xfrm>
          <a:prstGeom prst="rect">
            <a:avLst/>
          </a:prstGeom>
        </p:spPr>
      </p:pic>
      <p:sp>
        <p:nvSpPr>
          <p:cNvPr id="9" name="文本框 8"/>
          <p:cNvSpPr txBox="1"/>
          <p:nvPr/>
        </p:nvSpPr>
        <p:spPr>
          <a:xfrm>
            <a:off x="7973060" y="3494405"/>
            <a:ext cx="3093720" cy="1569660"/>
          </a:xfrm>
          <a:prstGeom prst="rect">
            <a:avLst/>
          </a:prstGeom>
          <a:solidFill>
            <a:schemeClr val="bg1">
              <a:lumMod val="95000"/>
            </a:schemeClr>
          </a:solidFill>
        </p:spPr>
        <p:txBody>
          <a:bodyPr wrap="square" rtlCol="0" anchor="t">
            <a:spAutoFit/>
          </a:bodyPr>
          <a:lstStyle/>
          <a:p>
            <a:endParaRPr lang="zh-CN" altLang="en-US" baseline="30000" dirty="0">
              <a:solidFill>
                <a:schemeClr val="accent2"/>
              </a:solidFill>
            </a:endParaRPr>
          </a:p>
          <a:p>
            <a:r>
              <a:rPr lang="zh-CN" altLang="en-US" baseline="30000" dirty="0">
                <a:solidFill>
                  <a:schemeClr val="accent2"/>
                </a:solidFill>
              </a:rPr>
              <a:t>在节 ".note.ABI-tag" 中找到的注释：</a:t>
            </a:r>
          </a:p>
          <a:p>
            <a:r>
              <a:rPr lang="zh-CN" altLang="en-US" baseline="30000" dirty="0">
                <a:solidFill>
                  <a:schemeClr val="accent2"/>
                </a:solidFill>
              </a:rPr>
              <a:t>- 所有者（Owner）：GNU</a:t>
            </a:r>
          </a:p>
          <a:p>
            <a:r>
              <a:rPr lang="zh-CN" altLang="en-US" baseline="30000" dirty="0">
                <a:solidFill>
                  <a:schemeClr val="accent2"/>
                </a:solidFill>
              </a:rPr>
              <a:t>- 数据大小（Data size）：0x00000010</a:t>
            </a:r>
          </a:p>
          <a:p>
            <a:r>
              <a:rPr lang="zh-CN" altLang="en-US" baseline="30000" dirty="0">
                <a:solidFill>
                  <a:schemeClr val="accent2"/>
                </a:solidFill>
              </a:rPr>
              <a:t>- 描述（Description）：NT_GNU_ABI_TAG（ABI版本标签）</a:t>
            </a:r>
          </a:p>
          <a:p>
            <a:pPr marL="285750" indent="-285750">
              <a:buFontTx/>
              <a:buChar char="-"/>
            </a:pPr>
            <a:r>
              <a:rPr lang="zh-CN" altLang="en-US" baseline="30000" dirty="0">
                <a:solidFill>
                  <a:schemeClr val="accent2"/>
                </a:solidFill>
              </a:rPr>
              <a:t>操作系统（OS）：Linux，ABI版本：3.2.0</a:t>
            </a:r>
            <a:endParaRPr lang="en-US" altLang="zh-CN" baseline="30000" dirty="0">
              <a:solidFill>
                <a:schemeClr val="accent2"/>
              </a:solidFill>
            </a:endParaRPr>
          </a:p>
        </p:txBody>
      </p:sp>
      <p:sp>
        <p:nvSpPr>
          <p:cNvPr id="3" name="文本框 2">
            <a:extLst>
              <a:ext uri="{FF2B5EF4-FFF2-40B4-BE49-F238E27FC236}">
                <a16:creationId xmlns:a16="http://schemas.microsoft.com/office/drawing/2014/main" id="{FB43ABE9-EC72-672D-40FC-BF259929F822}"/>
              </a:ext>
            </a:extLst>
          </p:cNvPr>
          <p:cNvSpPr txBox="1"/>
          <p:nvPr/>
        </p:nvSpPr>
        <p:spPr>
          <a:xfrm>
            <a:off x="356036" y="5181223"/>
            <a:ext cx="646331" cy="369332"/>
          </a:xfrm>
          <a:prstGeom prst="rect">
            <a:avLst/>
          </a:prstGeom>
          <a:noFill/>
        </p:spPr>
        <p:txBody>
          <a:bodyPr wrap="none" rtlCol="0">
            <a:spAutoFit/>
          </a:bodyPr>
          <a:lstStyle/>
          <a:p>
            <a:r>
              <a:rPr kumimoji="1" lang="zh-CN" altLang="en-US" dirty="0">
                <a:hlinkClick r:id="rId5" action="ppaction://hlinksldjump"/>
              </a:rPr>
              <a:t>返回</a:t>
            </a:r>
            <a:endParaRPr kumimoji="1" lang="zh-CN" altLang="en-US" dirty="0"/>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en-US" altLang="zh-CN" dirty="0"/>
              <a:t>Git</a:t>
            </a:r>
            <a:r>
              <a:rPr lang="zh-CN" altLang="en-US" dirty="0"/>
              <a:t>团队工作流</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4</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sp>
        <p:nvSpPr>
          <p:cNvPr id="4" name="文本框 3">
            <a:extLst>
              <a:ext uri="{FF2B5EF4-FFF2-40B4-BE49-F238E27FC236}">
                <a16:creationId xmlns:a16="http://schemas.microsoft.com/office/drawing/2014/main" id="{C31106C5-C879-B6CE-9BE0-A8F566DA6782}"/>
              </a:ext>
            </a:extLst>
          </p:cNvPr>
          <p:cNvSpPr txBox="1"/>
          <p:nvPr/>
        </p:nvSpPr>
        <p:spPr>
          <a:xfrm>
            <a:off x="1615044" y="1959429"/>
            <a:ext cx="184731" cy="369332"/>
          </a:xfrm>
          <a:prstGeom prst="rect">
            <a:avLst/>
          </a:prstGeom>
          <a:noFill/>
        </p:spPr>
        <p:txBody>
          <a:bodyPr wrap="none" rtlCol="0">
            <a:spAutoFit/>
          </a:bodyPr>
          <a:lstStyle/>
          <a:p>
            <a:endParaRPr kumimoji="1" lang="zh-CN" altLang="en-US" dirty="0"/>
          </a:p>
        </p:txBody>
      </p:sp>
      <p:cxnSp>
        <p:nvCxnSpPr>
          <p:cNvPr id="5" name="直线连接符 4">
            <a:extLst>
              <a:ext uri="{FF2B5EF4-FFF2-40B4-BE49-F238E27FC236}">
                <a16:creationId xmlns:a16="http://schemas.microsoft.com/office/drawing/2014/main" id="{AE786839-E1BE-689E-B364-7D8136B1F9C3}"/>
              </a:ext>
            </a:extLst>
          </p:cNvPr>
          <p:cNvCxnSpPr>
            <a:cxnSpLocks/>
          </p:cNvCxnSpPr>
          <p:nvPr/>
        </p:nvCxnSpPr>
        <p:spPr>
          <a:xfrm>
            <a:off x="1208200" y="1028700"/>
            <a:ext cx="1487499"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图片 7" descr="图形用户界面, 文本, 应用程序, 电子邮件&#10;&#10;描述已自动生成">
            <a:extLst>
              <a:ext uri="{FF2B5EF4-FFF2-40B4-BE49-F238E27FC236}">
                <a16:creationId xmlns:a16="http://schemas.microsoft.com/office/drawing/2014/main" id="{BC2E50D7-3D34-BA23-0124-61C2BE13E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769" y="639567"/>
            <a:ext cx="6717599" cy="5657300"/>
          </a:xfrm>
          <a:prstGeom prst="rect">
            <a:avLst/>
          </a:prstGeom>
          <a:effectLst>
            <a:outerShdw blurRad="63500" sx="102000" sy="102000" algn="ctr" rotWithShape="0">
              <a:prstClr val="black">
                <a:alpha val="40000"/>
              </a:prstClr>
            </a:outerShdw>
          </a:effectLst>
        </p:spPr>
      </p:pic>
      <p:sp>
        <p:nvSpPr>
          <p:cNvPr id="9" name="文本框 8">
            <a:extLst>
              <a:ext uri="{FF2B5EF4-FFF2-40B4-BE49-F238E27FC236}">
                <a16:creationId xmlns:a16="http://schemas.microsoft.com/office/drawing/2014/main" id="{E9BAF96A-ED26-EE3C-44A4-32700BD62FE7}"/>
              </a:ext>
            </a:extLst>
          </p:cNvPr>
          <p:cNvSpPr txBox="1"/>
          <p:nvPr/>
        </p:nvSpPr>
        <p:spPr>
          <a:xfrm>
            <a:off x="459940" y="2462454"/>
            <a:ext cx="3541829" cy="1200329"/>
          </a:xfrm>
          <a:prstGeom prst="rect">
            <a:avLst/>
          </a:prstGeom>
          <a:noFill/>
        </p:spPr>
        <p:txBody>
          <a:bodyPr wrap="square" rtlCol="0">
            <a:spAutoFit/>
          </a:bodyPr>
          <a:lstStyle/>
          <a:p>
            <a:r>
              <a:rPr kumimoji="1" lang="zh-CN" altLang="en-US" dirty="0"/>
              <a:t>工程开源</a:t>
            </a:r>
            <a:r>
              <a:rPr kumimoji="1" lang="en-US" altLang="zh-CN" dirty="0"/>
              <a:t>+</a:t>
            </a:r>
            <a:r>
              <a:rPr kumimoji="1" lang="zh-CN" altLang="en-US" dirty="0"/>
              <a:t>团队合作</a:t>
            </a:r>
            <a:br>
              <a:rPr kumimoji="1" lang="en-US" altLang="zh-CN" dirty="0"/>
            </a:br>
            <a:r>
              <a:rPr kumimoji="1" lang="zh-CN" altLang="en-US" dirty="0"/>
              <a:t>我们采用</a:t>
            </a:r>
            <a:r>
              <a:rPr kumimoji="1" lang="en-US" altLang="zh-CN" dirty="0"/>
              <a:t>Git</a:t>
            </a:r>
            <a:r>
              <a:rPr kumimoji="1" lang="zh-CN" altLang="en-US" dirty="0"/>
              <a:t>工作流</a:t>
            </a:r>
            <a:endParaRPr kumimoji="1" lang="en-US" altLang="zh-CN" dirty="0"/>
          </a:p>
          <a:p>
            <a:r>
              <a:rPr kumimoji="1" lang="en" altLang="zh-CN" dirty="0"/>
              <a:t>https://</a:t>
            </a:r>
            <a:r>
              <a:rPr kumimoji="1" lang="en" altLang="zh-CN" dirty="0" err="1"/>
              <a:t>github.com</a:t>
            </a:r>
            <a:r>
              <a:rPr kumimoji="1" lang="en" altLang="zh-CN" dirty="0"/>
              <a:t>/</a:t>
            </a:r>
            <a:r>
              <a:rPr kumimoji="1" lang="en" altLang="zh-CN" dirty="0" err="1"/>
              <a:t>Jasaxion</a:t>
            </a:r>
            <a:r>
              <a:rPr kumimoji="1" lang="en" altLang="zh-CN" dirty="0"/>
              <a:t>/</a:t>
            </a:r>
            <a:r>
              <a:rPr kumimoji="1" lang="en" altLang="zh-CN" dirty="0" err="1"/>
              <a:t>LinuxELF_FileParse</a:t>
            </a:r>
            <a:endParaRPr kumimoji="1" lang="zh-CN" altLang="en-US" dirty="0"/>
          </a:p>
        </p:txBody>
      </p:sp>
      <p:pic>
        <p:nvPicPr>
          <p:cNvPr id="10" name="图片 9">
            <a:extLst>
              <a:ext uri="{FF2B5EF4-FFF2-40B4-BE49-F238E27FC236}">
                <a16:creationId xmlns:a16="http://schemas.microsoft.com/office/drawing/2014/main" id="{44473E57-427A-0BEF-CC58-47C1A30710EE}"/>
              </a:ext>
            </a:extLst>
          </p:cNvPr>
          <p:cNvPicPr>
            <a:picLocks noChangeAspect="1"/>
          </p:cNvPicPr>
          <p:nvPr/>
        </p:nvPicPr>
        <p:blipFill>
          <a:blip r:embed="rId6"/>
          <a:stretch>
            <a:fillRect/>
          </a:stretch>
        </p:blipFill>
        <p:spPr>
          <a:xfrm>
            <a:off x="5373272" y="1513505"/>
            <a:ext cx="6717599" cy="4039770"/>
          </a:xfrm>
          <a:prstGeom prst="rect">
            <a:avLst/>
          </a:prstGeom>
        </p:spPr>
      </p:pic>
      <p:sp>
        <p:nvSpPr>
          <p:cNvPr id="11" name="矩形 10">
            <a:extLst>
              <a:ext uri="{FF2B5EF4-FFF2-40B4-BE49-F238E27FC236}">
                <a16:creationId xmlns:a16="http://schemas.microsoft.com/office/drawing/2014/main" id="{E3742FE1-4DE0-B8CB-3A55-BBE5925AEFCA}"/>
              </a:ext>
            </a:extLst>
          </p:cNvPr>
          <p:cNvSpPr/>
          <p:nvPr/>
        </p:nvSpPr>
        <p:spPr>
          <a:xfrm>
            <a:off x="351559" y="2144095"/>
            <a:ext cx="3501515" cy="189351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形 11" descr="用户 纯色填充">
            <a:extLst>
              <a:ext uri="{FF2B5EF4-FFF2-40B4-BE49-F238E27FC236}">
                <a16:creationId xmlns:a16="http://schemas.microsoft.com/office/drawing/2014/main" id="{F5035022-1255-D6E5-9FAC-2CC3FA6B5E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559" y="5144601"/>
            <a:ext cx="1272082" cy="1272082"/>
          </a:xfrm>
          <a:prstGeom prst="rect">
            <a:avLst/>
          </a:prstGeom>
        </p:spPr>
      </p:pic>
      <p:sp>
        <p:nvSpPr>
          <p:cNvPr id="13" name="文本框 12">
            <a:extLst>
              <a:ext uri="{FF2B5EF4-FFF2-40B4-BE49-F238E27FC236}">
                <a16:creationId xmlns:a16="http://schemas.microsoft.com/office/drawing/2014/main" id="{3F626D39-538A-6335-B5F0-32D18EC8C1F3}"/>
              </a:ext>
            </a:extLst>
          </p:cNvPr>
          <p:cNvSpPr txBox="1"/>
          <p:nvPr/>
        </p:nvSpPr>
        <p:spPr>
          <a:xfrm>
            <a:off x="1576405" y="5731656"/>
            <a:ext cx="1236300" cy="369332"/>
          </a:xfrm>
          <a:prstGeom prst="rect">
            <a:avLst/>
          </a:prstGeom>
          <a:noFill/>
        </p:spPr>
        <p:txBody>
          <a:bodyPr wrap="none" rtlCol="0">
            <a:spAutoFit/>
          </a:bodyPr>
          <a:lstStyle/>
          <a:p>
            <a:r>
              <a:rPr kumimoji="1" lang="en-US" altLang="zh-CN" dirty="0"/>
              <a:t>Teamwork</a:t>
            </a:r>
            <a:endParaRPr kumimoji="1" lang="zh-CN" altLang="en-US" dirty="0"/>
          </a:p>
        </p:txBody>
      </p:sp>
      <p:cxnSp>
        <p:nvCxnSpPr>
          <p:cNvPr id="15" name="直线连接符 14">
            <a:extLst>
              <a:ext uri="{FF2B5EF4-FFF2-40B4-BE49-F238E27FC236}">
                <a16:creationId xmlns:a16="http://schemas.microsoft.com/office/drawing/2014/main" id="{978DC3EC-1854-BDAA-4CD6-1361546432B3}"/>
              </a:ext>
            </a:extLst>
          </p:cNvPr>
          <p:cNvCxnSpPr>
            <a:cxnSpLocks/>
          </p:cNvCxnSpPr>
          <p:nvPr/>
        </p:nvCxnSpPr>
        <p:spPr>
          <a:xfrm>
            <a:off x="1707409" y="6100988"/>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A830C434-CF7B-A56B-4894-70365F3FB439}"/>
              </a:ext>
            </a:extLst>
          </p:cNvPr>
          <p:cNvCxnSpPr>
            <a:cxnSpLocks/>
          </p:cNvCxnSpPr>
          <p:nvPr/>
        </p:nvCxnSpPr>
        <p:spPr>
          <a:xfrm>
            <a:off x="1707409" y="6195170"/>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641209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78763C4-838F-E66C-638A-50FE8678A449}"/>
              </a:ext>
            </a:extLst>
          </p:cNvPr>
          <p:cNvPicPr>
            <a:picLocks noChangeAspect="1"/>
          </p:cNvPicPr>
          <p:nvPr/>
        </p:nvPicPr>
        <p:blipFill>
          <a:blip r:embed="rId3"/>
          <a:stretch>
            <a:fillRect/>
          </a:stretch>
        </p:blipFill>
        <p:spPr>
          <a:xfrm>
            <a:off x="545833" y="1100816"/>
            <a:ext cx="5034085" cy="3421862"/>
          </a:xfrm>
          <a:prstGeom prst="rect">
            <a:avLst/>
          </a:prstGeom>
        </p:spPr>
      </p:pic>
      <p:sp>
        <p:nvSpPr>
          <p:cNvPr id="2" name="标题 1"/>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4" name="直线连接符 3"/>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descr="文本&#10;&#10;中度可信度描述已自动生成">
            <a:extLst>
              <a:ext uri="{FF2B5EF4-FFF2-40B4-BE49-F238E27FC236}">
                <a16:creationId xmlns:a16="http://schemas.microsoft.com/office/drawing/2014/main" id="{82242281-8C26-D3DE-2300-F2F1779EB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814" y="1137699"/>
            <a:ext cx="7772400" cy="5304386"/>
          </a:xfrm>
          <a:prstGeom prst="rect">
            <a:avLst/>
          </a:prstGeom>
        </p:spPr>
      </p:pic>
      <p:sp>
        <p:nvSpPr>
          <p:cNvPr id="9" name="文本框 8">
            <a:extLst>
              <a:ext uri="{FF2B5EF4-FFF2-40B4-BE49-F238E27FC236}">
                <a16:creationId xmlns:a16="http://schemas.microsoft.com/office/drawing/2014/main" id="{FD8DDB04-92EE-D448-C02C-B0A30FF55699}"/>
              </a:ext>
            </a:extLst>
          </p:cNvPr>
          <p:cNvSpPr txBox="1"/>
          <p:nvPr/>
        </p:nvSpPr>
        <p:spPr>
          <a:xfrm>
            <a:off x="4236024" y="231249"/>
            <a:ext cx="1107996" cy="369332"/>
          </a:xfrm>
          <a:prstGeom prst="rect">
            <a:avLst/>
          </a:prstGeom>
          <a:noFill/>
        </p:spPr>
        <p:txBody>
          <a:bodyPr wrap="none" rtlCol="0">
            <a:spAutoFit/>
          </a:bodyPr>
          <a:lstStyle/>
          <a:p>
            <a:r>
              <a:rPr kumimoji="1" lang="zh-CN" altLang="en-US" dirty="0"/>
              <a:t>详解分析</a:t>
            </a:r>
          </a:p>
        </p:txBody>
      </p:sp>
      <p:pic>
        <p:nvPicPr>
          <p:cNvPr id="8" name="图片 7">
            <a:extLst>
              <a:ext uri="{FF2B5EF4-FFF2-40B4-BE49-F238E27FC236}">
                <a16:creationId xmlns:a16="http://schemas.microsoft.com/office/drawing/2014/main" id="{EEBD0594-41EB-927D-7D8B-91D686DD19CD}"/>
              </a:ext>
            </a:extLst>
          </p:cNvPr>
          <p:cNvPicPr>
            <a:picLocks noChangeAspect="1"/>
          </p:cNvPicPr>
          <p:nvPr/>
        </p:nvPicPr>
        <p:blipFill>
          <a:blip r:embed="rId5"/>
          <a:stretch>
            <a:fillRect/>
          </a:stretch>
        </p:blipFill>
        <p:spPr>
          <a:xfrm>
            <a:off x="4152033" y="550837"/>
            <a:ext cx="7772400" cy="6162731"/>
          </a:xfrm>
          <a:prstGeom prst="rect">
            <a:avLst/>
          </a:prstGeom>
        </p:spPr>
      </p:pic>
      <p:sp>
        <p:nvSpPr>
          <p:cNvPr id="5" name="文本框 4">
            <a:extLst>
              <a:ext uri="{FF2B5EF4-FFF2-40B4-BE49-F238E27FC236}">
                <a16:creationId xmlns:a16="http://schemas.microsoft.com/office/drawing/2014/main" id="{FDA36D79-7A50-FC17-72E0-0B3321A5FD0B}"/>
              </a:ext>
            </a:extLst>
          </p:cNvPr>
          <p:cNvSpPr txBox="1"/>
          <p:nvPr/>
        </p:nvSpPr>
        <p:spPr>
          <a:xfrm>
            <a:off x="201881" y="5201392"/>
            <a:ext cx="646331" cy="369332"/>
          </a:xfrm>
          <a:prstGeom prst="rect">
            <a:avLst/>
          </a:prstGeom>
          <a:noFill/>
        </p:spPr>
        <p:txBody>
          <a:bodyPr wrap="none" rtlCol="0">
            <a:spAutoFit/>
          </a:bodyPr>
          <a:lstStyle/>
          <a:p>
            <a:r>
              <a:rPr kumimoji="1" lang="zh-CN" altLang="en-US" dirty="0">
                <a:hlinkClick r:id="rId6" action="ppaction://hlinksldjump"/>
              </a:rPr>
              <a:t>返回</a:t>
            </a:r>
            <a:endParaRPr kumimoji="1" lang="zh-CN" altLang="en-US" dirty="0"/>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509885F-CDD9-5302-9DB9-8A52D5224B98}"/>
              </a:ext>
            </a:extLst>
          </p:cNvPr>
          <p:cNvSpPr txBox="1"/>
          <p:nvPr/>
        </p:nvSpPr>
        <p:spPr>
          <a:xfrm>
            <a:off x="7884883" y="3695064"/>
            <a:ext cx="4778478" cy="369332"/>
          </a:xfrm>
          <a:prstGeom prst="rect">
            <a:avLst/>
          </a:prstGeom>
          <a:noFill/>
        </p:spPr>
        <p:txBody>
          <a:bodyPr wrap="square">
            <a:spAutoFit/>
          </a:bodyPr>
          <a:lstStyle/>
          <a:p>
            <a:r>
              <a:rPr lang="zh-CN" altLang="en-US" dirty="0"/>
              <a:t>左图为动态表</a:t>
            </a:r>
          </a:p>
        </p:txBody>
      </p:sp>
      <p:pic>
        <p:nvPicPr>
          <p:cNvPr id="7" name="图片 6">
            <a:extLst>
              <a:ext uri="{FF2B5EF4-FFF2-40B4-BE49-F238E27FC236}">
                <a16:creationId xmlns:a16="http://schemas.microsoft.com/office/drawing/2014/main" id="{B7D01A07-E612-5C92-BC32-5CB8DE1BBF05}"/>
              </a:ext>
            </a:extLst>
          </p:cNvPr>
          <p:cNvPicPr>
            <a:picLocks noChangeAspect="1"/>
          </p:cNvPicPr>
          <p:nvPr/>
        </p:nvPicPr>
        <p:blipFill>
          <a:blip r:embed="rId4"/>
          <a:stretch>
            <a:fillRect/>
          </a:stretch>
        </p:blipFill>
        <p:spPr>
          <a:xfrm>
            <a:off x="2743200" y="960181"/>
            <a:ext cx="6165114" cy="853514"/>
          </a:xfrm>
          <a:prstGeom prst="rect">
            <a:avLst/>
          </a:prstGeom>
        </p:spPr>
      </p:pic>
      <p:sp>
        <p:nvSpPr>
          <p:cNvPr id="8" name="文本框 7">
            <a:extLst>
              <a:ext uri="{FF2B5EF4-FFF2-40B4-BE49-F238E27FC236}">
                <a16:creationId xmlns:a16="http://schemas.microsoft.com/office/drawing/2014/main" id="{05D0F9B1-6728-25B9-B488-1A37B7DD2390}"/>
              </a:ext>
            </a:extLst>
          </p:cNvPr>
          <p:cNvSpPr txBox="1"/>
          <p:nvPr/>
        </p:nvSpPr>
        <p:spPr>
          <a:xfrm>
            <a:off x="679202" y="1202272"/>
            <a:ext cx="2063998" cy="369332"/>
          </a:xfrm>
          <a:prstGeom prst="rect">
            <a:avLst/>
          </a:prstGeom>
          <a:noFill/>
        </p:spPr>
        <p:txBody>
          <a:bodyPr wrap="square">
            <a:spAutoFit/>
          </a:bodyPr>
          <a:lstStyle/>
          <a:p>
            <a:r>
              <a:rPr lang="zh-CN" altLang="en-US" dirty="0"/>
              <a:t>测试程序依赖关系</a:t>
            </a:r>
          </a:p>
        </p:txBody>
      </p:sp>
      <p:pic>
        <p:nvPicPr>
          <p:cNvPr id="9" name="图片 8">
            <a:extLst>
              <a:ext uri="{FF2B5EF4-FFF2-40B4-BE49-F238E27FC236}">
                <a16:creationId xmlns:a16="http://schemas.microsoft.com/office/drawing/2014/main" id="{D8B2299A-78F1-73E5-FC88-ACF1AFC13990}"/>
              </a:ext>
            </a:extLst>
          </p:cNvPr>
          <p:cNvPicPr>
            <a:picLocks noChangeAspect="1"/>
          </p:cNvPicPr>
          <p:nvPr/>
        </p:nvPicPr>
        <p:blipFill>
          <a:blip r:embed="rId5"/>
          <a:stretch>
            <a:fillRect/>
          </a:stretch>
        </p:blipFill>
        <p:spPr>
          <a:xfrm>
            <a:off x="1923803" y="1813695"/>
            <a:ext cx="5783432" cy="4870734"/>
          </a:xfrm>
          <a:prstGeom prst="rect">
            <a:avLst/>
          </a:prstGeom>
        </p:spPr>
      </p:pic>
    </p:spTree>
    <p:custDataLst>
      <p:tags r:id="rId1"/>
    </p:custDataLst>
    <p:extLst>
      <p:ext uri="{BB962C8B-B14F-4D97-AF65-F5344CB8AC3E}">
        <p14:creationId xmlns:p14="http://schemas.microsoft.com/office/powerpoint/2010/main" val="138470452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70C8552-ED56-E29D-9966-6F02FD5A7651}"/>
              </a:ext>
            </a:extLst>
          </p:cNvPr>
          <p:cNvSpPr txBox="1"/>
          <p:nvPr/>
        </p:nvSpPr>
        <p:spPr>
          <a:xfrm>
            <a:off x="632138" y="1978471"/>
            <a:ext cx="6391493" cy="369332"/>
          </a:xfrm>
          <a:prstGeom prst="rect">
            <a:avLst/>
          </a:prstGeom>
          <a:noFill/>
        </p:spPr>
        <p:txBody>
          <a:bodyPr wrap="none" rtlCol="0">
            <a:spAutoFit/>
          </a:bodyPr>
          <a:lstStyle/>
          <a:p>
            <a:r>
              <a:rPr lang="zh-CN" altLang="en-US" dirty="0"/>
              <a:t>对于第一项，表示依赖的共享对象文件，分别为</a:t>
            </a:r>
            <a:r>
              <a:rPr lang="en-US" altLang="zh-CN" dirty="0"/>
              <a:t>lib.so(</a:t>
            </a:r>
            <a:r>
              <a:rPr lang="en-US" altLang="zh-CN" dirty="0" err="1"/>
              <a:t>func</a:t>
            </a:r>
            <a:r>
              <a:rPr lang="en-US" altLang="zh-CN" dirty="0"/>
              <a:t>)</a:t>
            </a:r>
            <a:endParaRPr lang="zh-CN" altLang="en-US" dirty="0"/>
          </a:p>
        </p:txBody>
      </p:sp>
      <p:pic>
        <p:nvPicPr>
          <p:cNvPr id="14" name="图片 13">
            <a:extLst>
              <a:ext uri="{FF2B5EF4-FFF2-40B4-BE49-F238E27FC236}">
                <a16:creationId xmlns:a16="http://schemas.microsoft.com/office/drawing/2014/main" id="{BD9A57EA-A219-AA50-5074-88BF56EA0C34}"/>
              </a:ext>
            </a:extLst>
          </p:cNvPr>
          <p:cNvPicPr>
            <a:picLocks noChangeAspect="1"/>
          </p:cNvPicPr>
          <p:nvPr/>
        </p:nvPicPr>
        <p:blipFill rotWithShape="1">
          <a:blip r:embed="rId4"/>
          <a:srcRect t="-1" b="27586"/>
          <a:stretch/>
        </p:blipFill>
        <p:spPr>
          <a:xfrm>
            <a:off x="679202" y="1237366"/>
            <a:ext cx="5431987" cy="532440"/>
          </a:xfrm>
          <a:prstGeom prst="rect">
            <a:avLst/>
          </a:prstGeom>
        </p:spPr>
      </p:pic>
    </p:spTree>
    <p:custDataLst>
      <p:tags r:id="rId1"/>
    </p:custDataLst>
    <p:extLst>
      <p:ext uri="{BB962C8B-B14F-4D97-AF65-F5344CB8AC3E}">
        <p14:creationId xmlns:p14="http://schemas.microsoft.com/office/powerpoint/2010/main" val="10982665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70C8552-ED56-E29D-9966-6F02FD5A7651}"/>
              </a:ext>
            </a:extLst>
          </p:cNvPr>
          <p:cNvSpPr txBox="1"/>
          <p:nvPr/>
        </p:nvSpPr>
        <p:spPr>
          <a:xfrm>
            <a:off x="573144" y="1827848"/>
            <a:ext cx="6186309" cy="369332"/>
          </a:xfrm>
          <a:prstGeom prst="rect">
            <a:avLst/>
          </a:prstGeom>
          <a:noFill/>
        </p:spPr>
        <p:txBody>
          <a:bodyPr wrap="none" rtlCol="0">
            <a:spAutoFit/>
          </a:bodyPr>
          <a:lstStyle/>
          <a:p>
            <a:r>
              <a:rPr lang="zh-CN" altLang="en-US" dirty="0"/>
              <a:t>这两项表示了动态链接符号表和动态链接字符表的偏移地址</a:t>
            </a:r>
          </a:p>
        </p:txBody>
      </p:sp>
      <p:pic>
        <p:nvPicPr>
          <p:cNvPr id="7" name="图片 6">
            <a:extLst>
              <a:ext uri="{FF2B5EF4-FFF2-40B4-BE49-F238E27FC236}">
                <a16:creationId xmlns:a16="http://schemas.microsoft.com/office/drawing/2014/main" id="{FA7769CD-4CAB-CB2B-DDD7-110B46547953}"/>
              </a:ext>
            </a:extLst>
          </p:cNvPr>
          <p:cNvPicPr>
            <a:picLocks noChangeAspect="1"/>
          </p:cNvPicPr>
          <p:nvPr/>
        </p:nvPicPr>
        <p:blipFill>
          <a:blip r:embed="rId4"/>
          <a:stretch>
            <a:fillRect/>
          </a:stretch>
        </p:blipFill>
        <p:spPr>
          <a:xfrm>
            <a:off x="679202" y="1252102"/>
            <a:ext cx="10083968" cy="519955"/>
          </a:xfrm>
          <a:prstGeom prst="rect">
            <a:avLst/>
          </a:prstGeom>
        </p:spPr>
      </p:pic>
      <p:pic>
        <p:nvPicPr>
          <p:cNvPr id="9" name="图片 8">
            <a:extLst>
              <a:ext uri="{FF2B5EF4-FFF2-40B4-BE49-F238E27FC236}">
                <a16:creationId xmlns:a16="http://schemas.microsoft.com/office/drawing/2014/main" id="{0F48A0C0-B052-9138-3EF9-B609E18A5719}"/>
              </a:ext>
            </a:extLst>
          </p:cNvPr>
          <p:cNvPicPr>
            <a:picLocks noChangeAspect="1"/>
          </p:cNvPicPr>
          <p:nvPr/>
        </p:nvPicPr>
        <p:blipFill>
          <a:blip r:embed="rId5"/>
          <a:stretch>
            <a:fillRect/>
          </a:stretch>
        </p:blipFill>
        <p:spPr>
          <a:xfrm>
            <a:off x="711080" y="2859155"/>
            <a:ext cx="7335318" cy="369331"/>
          </a:xfrm>
          <a:prstGeom prst="rect">
            <a:avLst/>
          </a:prstGeom>
        </p:spPr>
      </p:pic>
      <p:sp>
        <p:nvSpPr>
          <p:cNvPr id="13" name="文本框 12">
            <a:extLst>
              <a:ext uri="{FF2B5EF4-FFF2-40B4-BE49-F238E27FC236}">
                <a16:creationId xmlns:a16="http://schemas.microsoft.com/office/drawing/2014/main" id="{80B0A7A4-6F7F-79F9-D0B5-5EF050E56F0D}"/>
              </a:ext>
            </a:extLst>
          </p:cNvPr>
          <p:cNvSpPr txBox="1"/>
          <p:nvPr/>
        </p:nvSpPr>
        <p:spPr>
          <a:xfrm>
            <a:off x="679202" y="3444849"/>
            <a:ext cx="5301451" cy="646331"/>
          </a:xfrm>
          <a:prstGeom prst="rect">
            <a:avLst/>
          </a:prstGeom>
          <a:noFill/>
        </p:spPr>
        <p:txBody>
          <a:bodyPr wrap="none" rtlCol="0">
            <a:spAutoFit/>
          </a:bodyPr>
          <a:lstStyle/>
          <a:p>
            <a:r>
              <a:rPr lang="zh-CN" altLang="en-US" dirty="0"/>
              <a:t>使用</a:t>
            </a:r>
            <a:r>
              <a:rPr lang="en-US" altLang="zh-CN" dirty="0"/>
              <a:t>-S</a:t>
            </a:r>
            <a:r>
              <a:rPr lang="zh-CN" altLang="en-US" dirty="0"/>
              <a:t>指令查看各节区的地址</a:t>
            </a:r>
            <a:endParaRPr lang="en-US" altLang="zh-CN" dirty="0"/>
          </a:p>
          <a:p>
            <a:r>
              <a:rPr lang="zh-CN" altLang="en-US" dirty="0"/>
              <a:t>动态符号表</a:t>
            </a:r>
            <a:r>
              <a:rPr lang="en-US" altLang="zh-CN" dirty="0"/>
              <a:t>.</a:t>
            </a:r>
            <a:r>
              <a:rPr lang="en-US" altLang="zh-CN" dirty="0" err="1"/>
              <a:t>dynsym</a:t>
            </a:r>
            <a:r>
              <a:rPr lang="zh-CN" altLang="en-US" dirty="0"/>
              <a:t>和动态字符串表</a:t>
            </a:r>
            <a:r>
              <a:rPr lang="en-US" altLang="zh-CN" dirty="0"/>
              <a:t>.</a:t>
            </a:r>
            <a:r>
              <a:rPr lang="en-US" altLang="zh-CN" dirty="0" err="1"/>
              <a:t>dystr</a:t>
            </a:r>
            <a:r>
              <a:rPr lang="zh-CN" altLang="en-US" dirty="0"/>
              <a:t>地址相符</a:t>
            </a:r>
          </a:p>
        </p:txBody>
      </p:sp>
      <p:pic>
        <p:nvPicPr>
          <p:cNvPr id="18" name="图片 17">
            <a:extLst>
              <a:ext uri="{FF2B5EF4-FFF2-40B4-BE49-F238E27FC236}">
                <a16:creationId xmlns:a16="http://schemas.microsoft.com/office/drawing/2014/main" id="{7CC7F51A-E139-EF5C-289C-52CF874E1075}"/>
              </a:ext>
            </a:extLst>
          </p:cNvPr>
          <p:cNvPicPr>
            <a:picLocks noChangeAspect="1"/>
          </p:cNvPicPr>
          <p:nvPr/>
        </p:nvPicPr>
        <p:blipFill>
          <a:blip r:embed="rId6"/>
          <a:stretch>
            <a:fillRect/>
          </a:stretch>
        </p:blipFill>
        <p:spPr>
          <a:xfrm>
            <a:off x="1489537" y="4508420"/>
            <a:ext cx="6803516" cy="577524"/>
          </a:xfrm>
          <a:prstGeom prst="rect">
            <a:avLst/>
          </a:prstGeom>
        </p:spPr>
      </p:pic>
      <p:sp>
        <p:nvSpPr>
          <p:cNvPr id="19" name="文本框 18">
            <a:extLst>
              <a:ext uri="{FF2B5EF4-FFF2-40B4-BE49-F238E27FC236}">
                <a16:creationId xmlns:a16="http://schemas.microsoft.com/office/drawing/2014/main" id="{F65045CE-12D7-5C9E-F64D-EFBA687D299F}"/>
              </a:ext>
            </a:extLst>
          </p:cNvPr>
          <p:cNvSpPr txBox="1"/>
          <p:nvPr/>
        </p:nvSpPr>
        <p:spPr>
          <a:xfrm>
            <a:off x="1489537" y="5318518"/>
            <a:ext cx="2916183" cy="646331"/>
          </a:xfrm>
          <a:prstGeom prst="rect">
            <a:avLst/>
          </a:prstGeom>
          <a:noFill/>
        </p:spPr>
        <p:txBody>
          <a:bodyPr wrap="none" rtlCol="0">
            <a:spAutoFit/>
          </a:bodyPr>
          <a:lstStyle/>
          <a:p>
            <a:r>
              <a:rPr lang="en-US" altLang="zh-CN" dirty="0"/>
              <a:t>.</a:t>
            </a:r>
            <a:r>
              <a:rPr lang="en-US" altLang="zh-CN" dirty="0" err="1"/>
              <a:t>dynstr</a:t>
            </a:r>
            <a:r>
              <a:rPr lang="zh-CN" altLang="en-US" dirty="0"/>
              <a:t>表大小</a:t>
            </a:r>
            <a:r>
              <a:rPr lang="en-US" altLang="zh-CN" dirty="0"/>
              <a:t>162</a:t>
            </a:r>
            <a:r>
              <a:rPr lang="zh-CN" altLang="en-US" dirty="0"/>
              <a:t>字节</a:t>
            </a:r>
            <a:endParaRPr lang="en-US" altLang="zh-CN" dirty="0"/>
          </a:p>
          <a:p>
            <a:r>
              <a:rPr lang="en-US" altLang="zh-CN" dirty="0"/>
              <a:t>.</a:t>
            </a:r>
            <a:r>
              <a:rPr lang="en-US" altLang="zh-CN" dirty="0" err="1"/>
              <a:t>dynsym</a:t>
            </a:r>
            <a:r>
              <a:rPr lang="zh-CN" altLang="en-US" dirty="0"/>
              <a:t>表每个项目</a:t>
            </a:r>
            <a:r>
              <a:rPr lang="en-US" altLang="zh-CN" dirty="0"/>
              <a:t>16</a:t>
            </a:r>
            <a:r>
              <a:rPr lang="zh-CN" altLang="en-US" dirty="0"/>
              <a:t>字节</a:t>
            </a:r>
          </a:p>
        </p:txBody>
      </p:sp>
    </p:spTree>
    <p:custDataLst>
      <p:tags r:id="rId1"/>
    </p:custDataLst>
    <p:extLst>
      <p:ext uri="{BB962C8B-B14F-4D97-AF65-F5344CB8AC3E}">
        <p14:creationId xmlns:p14="http://schemas.microsoft.com/office/powerpoint/2010/main" val="4173196114"/>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70C8552-ED56-E29D-9966-6F02FD5A7651}"/>
              </a:ext>
            </a:extLst>
          </p:cNvPr>
          <p:cNvSpPr txBox="1"/>
          <p:nvPr/>
        </p:nvSpPr>
        <p:spPr>
          <a:xfrm>
            <a:off x="573144" y="1827848"/>
            <a:ext cx="2595582" cy="369332"/>
          </a:xfrm>
          <a:prstGeom prst="rect">
            <a:avLst/>
          </a:prstGeom>
          <a:noFill/>
        </p:spPr>
        <p:txBody>
          <a:bodyPr wrap="none" rtlCol="0">
            <a:spAutoFit/>
          </a:bodyPr>
          <a:lstStyle/>
          <a:p>
            <a:r>
              <a:rPr lang="en-US" altLang="zh-CN" dirty="0"/>
              <a:t>.GOT</a:t>
            </a:r>
            <a:r>
              <a:rPr lang="zh-CN" altLang="en-US" dirty="0"/>
              <a:t>全局偏移表的地址</a:t>
            </a:r>
          </a:p>
        </p:txBody>
      </p:sp>
      <p:pic>
        <p:nvPicPr>
          <p:cNvPr id="8" name="图片 7">
            <a:extLst>
              <a:ext uri="{FF2B5EF4-FFF2-40B4-BE49-F238E27FC236}">
                <a16:creationId xmlns:a16="http://schemas.microsoft.com/office/drawing/2014/main" id="{A300BF40-7446-334A-DFF2-E83742D3ACA8}"/>
              </a:ext>
            </a:extLst>
          </p:cNvPr>
          <p:cNvPicPr>
            <a:picLocks noChangeAspect="1"/>
          </p:cNvPicPr>
          <p:nvPr/>
        </p:nvPicPr>
        <p:blipFill>
          <a:blip r:embed="rId4"/>
          <a:stretch>
            <a:fillRect/>
          </a:stretch>
        </p:blipFill>
        <p:spPr>
          <a:xfrm>
            <a:off x="679202" y="1355877"/>
            <a:ext cx="4607653" cy="197620"/>
          </a:xfrm>
          <a:prstGeom prst="rect">
            <a:avLst/>
          </a:prstGeom>
        </p:spPr>
      </p:pic>
      <p:pic>
        <p:nvPicPr>
          <p:cNvPr id="12" name="图片 11">
            <a:extLst>
              <a:ext uri="{FF2B5EF4-FFF2-40B4-BE49-F238E27FC236}">
                <a16:creationId xmlns:a16="http://schemas.microsoft.com/office/drawing/2014/main" id="{A3D1B444-FA8E-66DB-A0A8-757E13CEBB89}"/>
              </a:ext>
            </a:extLst>
          </p:cNvPr>
          <p:cNvPicPr>
            <a:picLocks noChangeAspect="1"/>
          </p:cNvPicPr>
          <p:nvPr/>
        </p:nvPicPr>
        <p:blipFill>
          <a:blip r:embed="rId5"/>
          <a:stretch>
            <a:fillRect/>
          </a:stretch>
        </p:blipFill>
        <p:spPr>
          <a:xfrm>
            <a:off x="660402" y="2334358"/>
            <a:ext cx="7386613" cy="369331"/>
          </a:xfrm>
          <a:prstGeom prst="rect">
            <a:avLst/>
          </a:prstGeom>
        </p:spPr>
      </p:pic>
      <p:pic>
        <p:nvPicPr>
          <p:cNvPr id="15" name="图片 14">
            <a:extLst>
              <a:ext uri="{FF2B5EF4-FFF2-40B4-BE49-F238E27FC236}">
                <a16:creationId xmlns:a16="http://schemas.microsoft.com/office/drawing/2014/main" id="{03F17513-C7D7-2846-AF13-79E2AF1CA2AD}"/>
              </a:ext>
            </a:extLst>
          </p:cNvPr>
          <p:cNvPicPr>
            <a:picLocks noChangeAspect="1"/>
          </p:cNvPicPr>
          <p:nvPr/>
        </p:nvPicPr>
        <p:blipFill>
          <a:blip r:embed="rId6"/>
          <a:stretch>
            <a:fillRect/>
          </a:stretch>
        </p:blipFill>
        <p:spPr>
          <a:xfrm>
            <a:off x="4902168" y="1827848"/>
            <a:ext cx="4511431" cy="4183743"/>
          </a:xfrm>
          <a:prstGeom prst="rect">
            <a:avLst/>
          </a:prstGeom>
        </p:spPr>
      </p:pic>
    </p:spTree>
    <p:custDataLst>
      <p:tags r:id="rId1"/>
    </p:custDataLst>
    <p:extLst>
      <p:ext uri="{BB962C8B-B14F-4D97-AF65-F5344CB8AC3E}">
        <p14:creationId xmlns:p14="http://schemas.microsoft.com/office/powerpoint/2010/main" val="811846044"/>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70C8552-ED56-E29D-9966-6F02FD5A7651}"/>
              </a:ext>
            </a:extLst>
          </p:cNvPr>
          <p:cNvSpPr txBox="1"/>
          <p:nvPr/>
        </p:nvSpPr>
        <p:spPr>
          <a:xfrm>
            <a:off x="679202" y="1312196"/>
            <a:ext cx="1090876" cy="369332"/>
          </a:xfrm>
          <a:prstGeom prst="rect">
            <a:avLst/>
          </a:prstGeom>
          <a:noFill/>
        </p:spPr>
        <p:txBody>
          <a:bodyPr wrap="none" rtlCol="0">
            <a:spAutoFit/>
          </a:bodyPr>
          <a:lstStyle/>
          <a:p>
            <a:r>
              <a:rPr lang="en-US" altLang="zh-CN" dirty="0"/>
              <a:t>GOTPLT</a:t>
            </a:r>
            <a:endParaRPr lang="zh-CN" altLang="en-US" dirty="0"/>
          </a:p>
        </p:txBody>
      </p:sp>
      <p:pic>
        <p:nvPicPr>
          <p:cNvPr id="15" name="图片 14">
            <a:extLst>
              <a:ext uri="{FF2B5EF4-FFF2-40B4-BE49-F238E27FC236}">
                <a16:creationId xmlns:a16="http://schemas.microsoft.com/office/drawing/2014/main" id="{03F17513-C7D7-2846-AF13-79E2AF1CA2AD}"/>
              </a:ext>
            </a:extLst>
          </p:cNvPr>
          <p:cNvPicPr>
            <a:picLocks noChangeAspect="1"/>
          </p:cNvPicPr>
          <p:nvPr/>
        </p:nvPicPr>
        <p:blipFill>
          <a:blip r:embed="rId4"/>
          <a:stretch>
            <a:fillRect/>
          </a:stretch>
        </p:blipFill>
        <p:spPr>
          <a:xfrm>
            <a:off x="3178128" y="687154"/>
            <a:ext cx="5955650" cy="5523061"/>
          </a:xfrm>
          <a:prstGeom prst="rect">
            <a:avLst/>
          </a:prstGeom>
        </p:spPr>
      </p:pic>
      <p:sp>
        <p:nvSpPr>
          <p:cNvPr id="5" name="文本框 4">
            <a:extLst>
              <a:ext uri="{FF2B5EF4-FFF2-40B4-BE49-F238E27FC236}">
                <a16:creationId xmlns:a16="http://schemas.microsoft.com/office/drawing/2014/main" id="{A4C59CC8-6866-1CB0-AE9B-050F5EC902A3}"/>
              </a:ext>
            </a:extLst>
          </p:cNvPr>
          <p:cNvSpPr txBox="1"/>
          <p:nvPr/>
        </p:nvSpPr>
        <p:spPr>
          <a:xfrm>
            <a:off x="1530590" y="6338894"/>
            <a:ext cx="1129934" cy="369332"/>
          </a:xfrm>
          <a:prstGeom prst="rect">
            <a:avLst/>
          </a:prstGeom>
          <a:noFill/>
        </p:spPr>
        <p:txBody>
          <a:bodyPr wrap="square">
            <a:spAutoFit/>
          </a:bodyPr>
          <a:lstStyle/>
          <a:p>
            <a:r>
              <a:rPr lang="zh-CN" altLang="en-US" dirty="0">
                <a:hlinkClick r:id="rId5" action="ppaction://hlinksldjump"/>
              </a:rPr>
              <a:t>代码部分</a:t>
            </a:r>
            <a:endParaRPr lang="zh-CN" altLang="en-US" dirty="0"/>
          </a:p>
        </p:txBody>
      </p:sp>
    </p:spTree>
    <p:custDataLst>
      <p:tags r:id="rId1"/>
    </p:custDataLst>
    <p:extLst>
      <p:ext uri="{BB962C8B-B14F-4D97-AF65-F5344CB8AC3E}">
        <p14:creationId xmlns:p14="http://schemas.microsoft.com/office/powerpoint/2010/main" val="2543746113"/>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788585"/>
            <a:ext cx="4705347" cy="497316"/>
          </a:xfrm>
        </p:spPr>
        <p:txBody>
          <a:bodyPr/>
          <a:lstStyle/>
          <a:p>
            <a:pPr>
              <a:lnSpc>
                <a:spcPct val="120000"/>
              </a:lnSpc>
            </a:pPr>
            <a:r>
              <a:rPr lang="zh-CN" altLang="en-US" sz="2400" b="1" dirty="0"/>
              <a:t>总结收获</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针对为期一周的综合实训</a:t>
            </a:r>
            <a:endParaRPr lang="en-US" altLang="zh-CN" dirty="0"/>
          </a:p>
          <a:p>
            <a:pPr lvl="0"/>
            <a:r>
              <a:rPr lang="zh-CN" altLang="en-US" dirty="0"/>
              <a:t>团队成员的感悟感想</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04-</a:t>
            </a:r>
            <a:endParaRPr lang="zh-CN" altLang="en-US" sz="13800" b="1" dirty="0">
              <a:solidFill>
                <a:schemeClr val="accent5"/>
              </a:solidFill>
            </a:endParaRPr>
          </a:p>
        </p:txBody>
      </p:sp>
    </p:spTree>
    <p:extLst>
      <p:ext uri="{BB962C8B-B14F-4D97-AF65-F5344CB8AC3E}">
        <p14:creationId xmlns:p14="http://schemas.microsoft.com/office/powerpoint/2010/main" val="745436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67072-FAAD-491E-BEC2-C7069A6C3669}"/>
              </a:ext>
            </a:extLst>
          </p:cNvPr>
          <p:cNvSpPr>
            <a:spLocks noGrp="1"/>
          </p:cNvSpPr>
          <p:nvPr>
            <p:ph type="title"/>
          </p:nvPr>
        </p:nvSpPr>
        <p:spPr/>
        <p:txBody>
          <a:bodyPr/>
          <a:lstStyle/>
          <a:p>
            <a:r>
              <a:rPr lang="zh-CN" altLang="en-US" dirty="0"/>
              <a:t>感悟感谢</a:t>
            </a:r>
          </a:p>
        </p:txBody>
      </p:sp>
      <p:sp>
        <p:nvSpPr>
          <p:cNvPr id="4" name="灯片编号占位符 3">
            <a:extLst>
              <a:ext uri="{FF2B5EF4-FFF2-40B4-BE49-F238E27FC236}">
                <a16:creationId xmlns:a16="http://schemas.microsoft.com/office/drawing/2014/main" id="{85BD3264-056C-4D01-A826-8521273F1651}"/>
              </a:ext>
            </a:extLst>
          </p:cNvPr>
          <p:cNvSpPr>
            <a:spLocks noGrp="1"/>
          </p:cNvSpPr>
          <p:nvPr>
            <p:ph type="sldNum" sz="quarter" idx="12"/>
          </p:nvPr>
        </p:nvSpPr>
        <p:spPr/>
        <p:txBody>
          <a:bodyPr/>
          <a:lstStyle/>
          <a:p>
            <a:r>
              <a:rPr lang="en-US" altLang="zh-CN" dirty="0"/>
              <a:t>8</a:t>
            </a:r>
            <a:endParaRPr lang="zh-CN" altLang="en-US" dirty="0"/>
          </a:p>
        </p:txBody>
      </p:sp>
      <p:sp>
        <p:nvSpPr>
          <p:cNvPr id="3" name="矩形 2">
            <a:extLst>
              <a:ext uri="{FF2B5EF4-FFF2-40B4-BE49-F238E27FC236}">
                <a16:creationId xmlns:a16="http://schemas.microsoft.com/office/drawing/2014/main" id="{5A4A4C2F-DF57-1CC4-180E-DBF21113369E}"/>
              </a:ext>
            </a:extLst>
          </p:cNvPr>
          <p:cNvSpPr/>
          <p:nvPr/>
        </p:nvSpPr>
        <p:spPr>
          <a:xfrm>
            <a:off x="743529" y="1229031"/>
            <a:ext cx="8994237" cy="4806341"/>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A21AC7D7-6B49-0CD5-E44C-5266EEC78DED}"/>
              </a:ext>
            </a:extLst>
          </p:cNvPr>
          <p:cNvSpPr txBox="1"/>
          <p:nvPr/>
        </p:nvSpPr>
        <p:spPr>
          <a:xfrm>
            <a:off x="743529" y="1368295"/>
            <a:ext cx="5724644" cy="523220"/>
          </a:xfrm>
          <a:prstGeom prst="rect">
            <a:avLst/>
          </a:prstGeom>
          <a:noFill/>
        </p:spPr>
        <p:txBody>
          <a:bodyPr wrap="none" rtlCol="0">
            <a:spAutoFit/>
          </a:bodyPr>
          <a:lstStyle/>
          <a:p>
            <a:r>
              <a:rPr lang="en-US" altLang="zh-CN" dirty="0"/>
              <a:t>“</a:t>
            </a:r>
            <a:r>
              <a:rPr lang="zh-CN" altLang="en-US" sz="2800" b="1" dirty="0">
                <a:solidFill>
                  <a:schemeClr val="accent6"/>
                </a:solidFill>
              </a:rPr>
              <a:t>纸上谈来终觉浅，绝知此事要躬行</a:t>
            </a:r>
            <a:r>
              <a:rPr lang="en-US" altLang="zh-CN" dirty="0"/>
              <a:t>”</a:t>
            </a:r>
            <a:endParaRPr lang="zh-CN" altLang="en-US" dirty="0"/>
          </a:p>
        </p:txBody>
      </p:sp>
      <p:sp>
        <p:nvSpPr>
          <p:cNvPr id="10" name="文本框 9">
            <a:extLst>
              <a:ext uri="{FF2B5EF4-FFF2-40B4-BE49-F238E27FC236}">
                <a16:creationId xmlns:a16="http://schemas.microsoft.com/office/drawing/2014/main" id="{D3B6E80B-57F9-B13F-8FAD-4744859CBF1C}"/>
              </a:ext>
            </a:extLst>
          </p:cNvPr>
          <p:cNvSpPr txBox="1"/>
          <p:nvPr/>
        </p:nvSpPr>
        <p:spPr>
          <a:xfrm>
            <a:off x="743529" y="1876891"/>
            <a:ext cx="8994236" cy="3782895"/>
          </a:xfrm>
          <a:prstGeom prst="rect">
            <a:avLst/>
          </a:prstGeom>
          <a:noFill/>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从理论到具体实现。</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首先我们对 </a:t>
            </a:r>
            <a:r>
              <a:rPr lang="en" altLang="zh-CN" dirty="0">
                <a:latin typeface="Microsoft YaHei" panose="020B0503020204020204" pitchFamily="34" charset="-122"/>
                <a:ea typeface="Microsoft YaHei" panose="020B0503020204020204" pitchFamily="34" charset="-122"/>
              </a:rPr>
              <a:t>ELF </a:t>
            </a:r>
            <a:r>
              <a:rPr lang="zh-CN" altLang="en-US" dirty="0">
                <a:latin typeface="Microsoft YaHei" panose="020B0503020204020204" pitchFamily="34" charset="-122"/>
                <a:ea typeface="Microsoft YaHei" panose="020B0503020204020204" pitchFamily="34" charset="-122"/>
              </a:rPr>
              <a:t>文件格式进行了深入的学习和理解。</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en" altLang="zh-CN" dirty="0">
                <a:latin typeface="Microsoft YaHei" panose="020B0503020204020204" pitchFamily="34" charset="-122"/>
                <a:ea typeface="Microsoft YaHei" panose="020B0503020204020204" pitchFamily="34" charset="-122"/>
              </a:rPr>
              <a:t>ELF </a:t>
            </a:r>
            <a:r>
              <a:rPr lang="zh-CN" altLang="en-US" dirty="0">
                <a:latin typeface="Microsoft YaHei" panose="020B0503020204020204" pitchFamily="34" charset="-122"/>
                <a:ea typeface="Microsoft YaHei" panose="020B0503020204020204" pitchFamily="34" charset="-122"/>
              </a:rPr>
              <a:t>文件是一种常见的可执行文件和目标文件格式，它包含了程序在连接和执行过程中所需的重要信息。通过学习 </a:t>
            </a:r>
            <a:r>
              <a:rPr lang="en" altLang="zh-CN" dirty="0">
                <a:latin typeface="Microsoft YaHei" panose="020B0503020204020204" pitchFamily="34" charset="-122"/>
                <a:ea typeface="Microsoft YaHei" panose="020B0503020204020204" pitchFamily="34" charset="-122"/>
              </a:rPr>
              <a:t>ELF </a:t>
            </a:r>
            <a:r>
              <a:rPr lang="zh-CN" altLang="en-US" dirty="0">
                <a:latin typeface="Microsoft YaHei" panose="020B0503020204020204" pitchFamily="34" charset="-122"/>
                <a:ea typeface="Microsoft YaHei" panose="020B0503020204020204" pitchFamily="34" charset="-122"/>
              </a:rPr>
              <a:t>文件格式，让我们对文件结构、节、段、符号表等概念有了更清晰的认识，以及对于编译器和操作系统的理解也更加深入了。</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同时本次实训我们采用</a:t>
            </a:r>
            <a:r>
              <a:rPr lang="en-US" altLang="zh-CN" dirty="0">
                <a:latin typeface="Microsoft YaHei" panose="020B0503020204020204" pitchFamily="34" charset="-122"/>
                <a:ea typeface="Microsoft YaHei" panose="020B0503020204020204" pitchFamily="34" charset="-122"/>
              </a:rPr>
              <a:t>Git</a:t>
            </a:r>
            <a:r>
              <a:rPr lang="zh-CN" altLang="en-US" dirty="0">
                <a:latin typeface="Microsoft YaHei" panose="020B0503020204020204" pitchFamily="34" charset="-122"/>
                <a:ea typeface="Microsoft YaHei" panose="020B0503020204020204" pitchFamily="34" charset="-122"/>
              </a:rPr>
              <a:t>团队工作流的模式，从应用层面加强了项目的合作能力，也增加了我们的团队协作和沟通能力；</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这个项目为我今后的学习和职业发展打下 了坚实的基础，让我更加自信和有能力应对更复杂的编程任务和挑战。  </a:t>
            </a:r>
          </a:p>
        </p:txBody>
      </p:sp>
      <p:pic>
        <p:nvPicPr>
          <p:cNvPr id="14" name="图形 13" descr="会议室 纯色填充">
            <a:extLst>
              <a:ext uri="{FF2B5EF4-FFF2-40B4-BE49-F238E27FC236}">
                <a16:creationId xmlns:a16="http://schemas.microsoft.com/office/drawing/2014/main" id="{0615F1FE-06C2-7881-75C1-9173DC0E0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0691" y="274281"/>
            <a:ext cx="2804556" cy="2804556"/>
          </a:xfrm>
          <a:prstGeom prst="rect">
            <a:avLst/>
          </a:prstGeom>
        </p:spPr>
      </p:pic>
    </p:spTree>
    <p:extLst>
      <p:ext uri="{BB962C8B-B14F-4D97-AF65-F5344CB8AC3E}">
        <p14:creationId xmlns:p14="http://schemas.microsoft.com/office/powerpoint/2010/main" val="1960304692"/>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E970F5C-F6D6-43DB-85A5-11A0EB348149}"/>
              </a:ext>
            </a:extLst>
          </p:cNvPr>
          <p:cNvSpPr>
            <a:spLocks noGrp="1"/>
          </p:cNvSpPr>
          <p:nvPr>
            <p:ph type="body" sz="quarter" idx="13"/>
          </p:nvPr>
        </p:nvSpPr>
        <p:spPr>
          <a:xfrm>
            <a:off x="660399" y="1963742"/>
            <a:ext cx="10858500" cy="2319337"/>
          </a:xfrm>
        </p:spPr>
        <p:txBody>
          <a:bodyPr/>
          <a:lstStyle/>
          <a:p>
            <a:r>
              <a:rPr lang="zh-CN" altLang="en-US" dirty="0"/>
              <a:t>致谢</a:t>
            </a:r>
            <a:endParaRPr lang="en-US" altLang="zh-CN" dirty="0"/>
          </a:p>
        </p:txBody>
      </p:sp>
      <p:sp>
        <p:nvSpPr>
          <p:cNvPr id="7" name="文本框 6">
            <a:extLst>
              <a:ext uri="{FF2B5EF4-FFF2-40B4-BE49-F238E27FC236}">
                <a16:creationId xmlns:a16="http://schemas.microsoft.com/office/drawing/2014/main" id="{40A8DD60-D5D4-4DF8-BEF6-B5C0A3FB7559}"/>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grpSp>
        <p:nvGrpSpPr>
          <p:cNvPr id="8" name="组合 7">
            <a:extLst>
              <a:ext uri="{FF2B5EF4-FFF2-40B4-BE49-F238E27FC236}">
                <a16:creationId xmlns:a16="http://schemas.microsoft.com/office/drawing/2014/main" id="{AA879D38-D3C1-4194-BA9B-2AF13EA742E3}"/>
              </a:ext>
            </a:extLst>
          </p:cNvPr>
          <p:cNvGrpSpPr/>
          <p:nvPr/>
        </p:nvGrpSpPr>
        <p:grpSpPr>
          <a:xfrm>
            <a:off x="11249025" y="625873"/>
            <a:ext cx="219075" cy="118268"/>
            <a:chOff x="11184731" y="625873"/>
            <a:chExt cx="334169" cy="118268"/>
          </a:xfrm>
        </p:grpSpPr>
        <p:cxnSp>
          <p:nvCxnSpPr>
            <p:cNvPr id="9" name="直线连接符 8">
              <a:extLst>
                <a:ext uri="{FF2B5EF4-FFF2-40B4-BE49-F238E27FC236}">
                  <a16:creationId xmlns:a16="http://schemas.microsoft.com/office/drawing/2014/main" id="{022673A7-C2FB-4E11-868A-AA399F05E110}"/>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F7679B0-7334-41A4-8CA2-A51AC27D898F}"/>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占位符 4">
            <a:extLst>
              <a:ext uri="{FF2B5EF4-FFF2-40B4-BE49-F238E27FC236}">
                <a16:creationId xmlns:a16="http://schemas.microsoft.com/office/drawing/2014/main" id="{CA16D1F0-1F6D-191C-62AB-3A98ABB02B3C}"/>
              </a:ext>
            </a:extLst>
          </p:cNvPr>
          <p:cNvSpPr txBox="1">
            <a:spLocks/>
          </p:cNvSpPr>
          <p:nvPr/>
        </p:nvSpPr>
        <p:spPr>
          <a:xfrm>
            <a:off x="675410" y="5291952"/>
            <a:ext cx="3651251" cy="1168224"/>
          </a:xfrm>
          <a:prstGeom prst="rect">
            <a:avLst/>
          </a:prstGeom>
        </p:spPr>
        <p:txBody>
          <a:bodyPr vert="horz" wrap="none" lIns="91440" tIns="45720" rIns="91440" bIns="45720" rtlCol="0" anchor="ctr">
            <a:noAutofit/>
          </a:bodyPr>
          <a:lstStyle>
            <a:lvl1pPr marL="0" indent="0" algn="l" defTabSz="914354" rtl="0" eaLnBrk="1" latinLnBrk="0" hangingPunct="1">
              <a:lnSpc>
                <a:spcPct val="90000"/>
              </a:lnSpc>
              <a:spcBef>
                <a:spcPts val="1000"/>
              </a:spcBef>
              <a:buFont typeface="Arial" panose="020B0604020202020204" pitchFamily="34" charset="0"/>
              <a:buNone/>
              <a:defRPr lang="zh-CN" altLang="en-US" sz="1000" b="0" kern="1200" dirty="0" smtClean="0">
                <a:ln>
                  <a:noFill/>
                </a:ln>
                <a:solidFill>
                  <a:schemeClr val="tx1"/>
                </a:solidFill>
                <a:latin typeface="+mj-lt"/>
                <a:ea typeface="+mj-ea"/>
                <a:cs typeface="+mj-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团队成员</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詹少雄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杜鹏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2004</a:t>
            </a:r>
            <a:r>
              <a:rPr lang="zh-CN" altLang="en-US" sz="1200">
                <a:latin typeface="Microsoft YaHei" panose="020B0503020204020204" pitchFamily="34" charset="-122"/>
                <a:ea typeface="Microsoft YaHei" panose="020B0503020204020204" pitchFamily="34" charset="-122"/>
              </a:rPr>
              <a:t>李绅</a:t>
            </a:r>
          </a:p>
        </p:txBody>
      </p:sp>
      <p:sp>
        <p:nvSpPr>
          <p:cNvPr id="14" name="文本占位符 7">
            <a:extLst>
              <a:ext uri="{FF2B5EF4-FFF2-40B4-BE49-F238E27FC236}">
                <a16:creationId xmlns:a16="http://schemas.microsoft.com/office/drawing/2014/main" id="{A6D597FE-0071-85A8-E06C-C4AA7FCC38A8}"/>
              </a:ext>
            </a:extLst>
          </p:cNvPr>
          <p:cNvSpPr>
            <a:spLocks noGrp="1"/>
          </p:cNvSpPr>
          <p:nvPr>
            <p:ph type="body" sz="quarter" idx="10"/>
          </p:nvPr>
        </p:nvSpPr>
        <p:spPr>
          <a:xfrm>
            <a:off x="7867649" y="6109859"/>
            <a:ext cx="3651251" cy="180659"/>
          </a:xfrm>
        </p:spPr>
        <p:txBody>
          <a:bodyPr/>
          <a:lstStyle/>
          <a:p>
            <a:r>
              <a:rPr lang="zh-CN" altLang="en-US" dirty="0"/>
              <a:t>华中农业大学 信息学院</a:t>
            </a:r>
          </a:p>
        </p:txBody>
      </p:sp>
    </p:spTree>
    <p:extLst>
      <p:ext uri="{BB962C8B-B14F-4D97-AF65-F5344CB8AC3E}">
        <p14:creationId xmlns:p14="http://schemas.microsoft.com/office/powerpoint/2010/main" val="377932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选项剖析</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对</a:t>
            </a:r>
            <a:r>
              <a:rPr lang="en-US" altLang="zh-CN" dirty="0"/>
              <a:t>ELF</a:t>
            </a:r>
            <a:r>
              <a:rPr lang="zh-CN" altLang="en-US" dirty="0"/>
              <a:t>文件解析的选项进行讲解以及代码编写</a:t>
            </a:r>
            <a:endParaRPr lang="en-US" altLang="zh-CN" dirty="0"/>
          </a:p>
          <a:p>
            <a:pPr lvl="0"/>
            <a:r>
              <a:rPr lang="zh-CN" altLang="en-US" dirty="0"/>
              <a:t>从指令讲解中体悟</a:t>
            </a:r>
            <a:r>
              <a:rPr lang="en-US" altLang="zh-CN" dirty="0"/>
              <a:t>ELF</a:t>
            </a:r>
            <a:r>
              <a:rPr lang="zh-CN" altLang="en-US" dirty="0"/>
              <a:t>文件的奥秘</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02-</a:t>
            </a:r>
            <a:endParaRPr lang="zh-CN" altLang="en-US" sz="13800" b="1" dirty="0">
              <a:solidFill>
                <a:schemeClr val="accent5"/>
              </a:solidFill>
            </a:endParaRPr>
          </a:p>
        </p:txBody>
      </p:sp>
    </p:spTree>
    <p:extLst>
      <p:ext uri="{BB962C8B-B14F-4D97-AF65-F5344CB8AC3E}">
        <p14:creationId xmlns:p14="http://schemas.microsoft.com/office/powerpoint/2010/main" val="1539306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-h</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文件头表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-h</a:t>
            </a:r>
            <a:r>
              <a:rPr lang="zh-CN" altLang="en-US" dirty="0"/>
              <a:t>选项的实现方法</a:t>
            </a:r>
            <a:endParaRPr lang="en-US" altLang="zh-CN" dirty="0"/>
          </a:p>
        </p:txBody>
      </p:sp>
    </p:spTree>
    <p:extLst>
      <p:ext uri="{BB962C8B-B14F-4D97-AF65-F5344CB8AC3E}">
        <p14:creationId xmlns:p14="http://schemas.microsoft.com/office/powerpoint/2010/main" val="392863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TEMPLATE" val="b69d77d7-2753-4ff5-b14b-03e2357e2de5"/>
</p:tagLst>
</file>

<file path=ppt/tags/tag10.xml><?xml version="1.0" encoding="utf-8"?>
<p:tagLst xmlns:a="http://schemas.openxmlformats.org/drawingml/2006/main" xmlns:r="http://schemas.openxmlformats.org/officeDocument/2006/relationships" xmlns:p="http://schemas.openxmlformats.org/presentationml/2006/main">
  <p:tag name="ISLIDE.DIAGRAM" val="#597878;"/>
</p:tagLst>
</file>

<file path=ppt/tags/tag11.xml><?xml version="1.0" encoding="utf-8"?>
<p:tagLst xmlns:a="http://schemas.openxmlformats.org/drawingml/2006/main" xmlns:r="http://schemas.openxmlformats.org/officeDocument/2006/relationships" xmlns:p="http://schemas.openxmlformats.org/presentationml/2006/main">
  <p:tag name="ISLIDE.DIAGRAM" val="#597878;"/>
</p:tagLst>
</file>

<file path=ppt/tags/tag12.xml><?xml version="1.0" encoding="utf-8"?>
<p:tagLst xmlns:a="http://schemas.openxmlformats.org/drawingml/2006/main" xmlns:r="http://schemas.openxmlformats.org/officeDocument/2006/relationships" xmlns:p="http://schemas.openxmlformats.org/presentationml/2006/main">
  <p:tag name="ISLIDE.DIAGRAM" val="#597878;"/>
</p:tagLst>
</file>

<file path=ppt/tags/tag13.xml><?xml version="1.0" encoding="utf-8"?>
<p:tagLst xmlns:a="http://schemas.openxmlformats.org/drawingml/2006/main" xmlns:r="http://schemas.openxmlformats.org/officeDocument/2006/relationships" xmlns:p="http://schemas.openxmlformats.org/presentationml/2006/main">
  <p:tag name="ISLIDE.DIAGRAM" val="#597878;"/>
</p:tagLst>
</file>

<file path=ppt/tags/tag14.xml><?xml version="1.0" encoding="utf-8"?>
<p:tagLst xmlns:a="http://schemas.openxmlformats.org/drawingml/2006/main" xmlns:r="http://schemas.openxmlformats.org/officeDocument/2006/relationships" xmlns:p="http://schemas.openxmlformats.org/presentationml/2006/main">
  <p:tag name="ISLIDE.DIAGRAM" val="#597878;"/>
</p:tagLst>
</file>

<file path=ppt/tags/tag15.xml><?xml version="1.0" encoding="utf-8"?>
<p:tagLst xmlns:a="http://schemas.openxmlformats.org/drawingml/2006/main" xmlns:r="http://schemas.openxmlformats.org/officeDocument/2006/relationships" xmlns:p="http://schemas.openxmlformats.org/presentationml/2006/main">
  <p:tag name="ISLIDE.DIAGRAM" val="#597878;"/>
</p:tagLst>
</file>

<file path=ppt/tags/tag16.xml><?xml version="1.0" encoding="utf-8"?>
<p:tagLst xmlns:a="http://schemas.openxmlformats.org/drawingml/2006/main" xmlns:r="http://schemas.openxmlformats.org/officeDocument/2006/relationships" xmlns:p="http://schemas.openxmlformats.org/presentationml/2006/main">
  <p:tag name="ISLIDE.DIAGRAM" val="#597876;"/>
</p:tagLst>
</file>

<file path=ppt/tags/tag17.xml><?xml version="1.0" encoding="utf-8"?>
<p:tagLst xmlns:a="http://schemas.openxmlformats.org/drawingml/2006/main" xmlns:r="http://schemas.openxmlformats.org/officeDocument/2006/relationships" xmlns:p="http://schemas.openxmlformats.org/presentationml/2006/main">
  <p:tag name="ISLIDE.DIAGRAM" val="#597878;"/>
</p:tagLst>
</file>

<file path=ppt/tags/tag18.xml><?xml version="1.0" encoding="utf-8"?>
<p:tagLst xmlns:a="http://schemas.openxmlformats.org/drawingml/2006/main" xmlns:r="http://schemas.openxmlformats.org/officeDocument/2006/relationships" xmlns:p="http://schemas.openxmlformats.org/presentationml/2006/main">
  <p:tag name="ISLIDE.DIAGRAM" val="#597878;"/>
</p:tagLst>
</file>

<file path=ppt/tags/tag19.xml><?xml version="1.0" encoding="utf-8"?>
<p:tagLst xmlns:a="http://schemas.openxmlformats.org/drawingml/2006/main" xmlns:r="http://schemas.openxmlformats.org/officeDocument/2006/relationships" xmlns:p="http://schemas.openxmlformats.org/presentationml/2006/main">
  <p:tag name="ISLIDE.DIAGRAM" val="#597878;"/>
</p:tagLst>
</file>

<file path=ppt/tags/tag2.xml><?xml version="1.0" encoding="utf-8"?>
<p:tagLst xmlns:a="http://schemas.openxmlformats.org/drawingml/2006/main" xmlns:r="http://schemas.openxmlformats.org/officeDocument/2006/relationships" xmlns:p="http://schemas.openxmlformats.org/presentationml/2006/main">
  <p:tag name="ISLIDE.DIAGRAM" val="#607869;"/>
</p:tagLst>
</file>

<file path=ppt/tags/tag20.xml><?xml version="1.0" encoding="utf-8"?>
<p:tagLst xmlns:a="http://schemas.openxmlformats.org/drawingml/2006/main" xmlns:r="http://schemas.openxmlformats.org/officeDocument/2006/relationships" xmlns:p="http://schemas.openxmlformats.org/presentationml/2006/main">
  <p:tag name="ISLIDE.DIAGRAM" val="#597878;"/>
</p:tagLst>
</file>

<file path=ppt/tags/tag21.xml><?xml version="1.0" encoding="utf-8"?>
<p:tagLst xmlns:a="http://schemas.openxmlformats.org/drawingml/2006/main" xmlns:r="http://schemas.openxmlformats.org/officeDocument/2006/relationships" xmlns:p="http://schemas.openxmlformats.org/presentationml/2006/main">
  <p:tag name="ISLIDE.DIAGRAM" val="#597878;"/>
</p:tagLst>
</file>

<file path=ppt/tags/tag22.xml><?xml version="1.0" encoding="utf-8"?>
<p:tagLst xmlns:a="http://schemas.openxmlformats.org/drawingml/2006/main" xmlns:r="http://schemas.openxmlformats.org/officeDocument/2006/relationships" xmlns:p="http://schemas.openxmlformats.org/presentationml/2006/main">
  <p:tag name="ISLIDE.DIAGRAM" val="#597878;"/>
</p:tagLst>
</file>

<file path=ppt/tags/tag23.xml><?xml version="1.0" encoding="utf-8"?>
<p:tagLst xmlns:a="http://schemas.openxmlformats.org/drawingml/2006/main" xmlns:r="http://schemas.openxmlformats.org/officeDocument/2006/relationships" xmlns:p="http://schemas.openxmlformats.org/presentationml/2006/main">
  <p:tag name="ISLIDE.DIAGRAM" val="#597878;"/>
</p:tagLst>
</file>

<file path=ppt/tags/tag24.xml><?xml version="1.0" encoding="utf-8"?>
<p:tagLst xmlns:a="http://schemas.openxmlformats.org/drawingml/2006/main" xmlns:r="http://schemas.openxmlformats.org/officeDocument/2006/relationships" xmlns:p="http://schemas.openxmlformats.org/presentationml/2006/main">
  <p:tag name="ISLIDE.DIAGRAM" val="#597878;"/>
</p:tagLst>
</file>

<file path=ppt/tags/tag25.xml><?xml version="1.0" encoding="utf-8"?>
<p:tagLst xmlns:a="http://schemas.openxmlformats.org/drawingml/2006/main" xmlns:r="http://schemas.openxmlformats.org/officeDocument/2006/relationships" xmlns:p="http://schemas.openxmlformats.org/presentationml/2006/main">
  <p:tag name="ISLIDE.DIAGRAM" val="#597878;"/>
</p:tagLst>
</file>

<file path=ppt/tags/tag26.xml><?xml version="1.0" encoding="utf-8"?>
<p:tagLst xmlns:a="http://schemas.openxmlformats.org/drawingml/2006/main" xmlns:r="http://schemas.openxmlformats.org/officeDocument/2006/relationships" xmlns:p="http://schemas.openxmlformats.org/presentationml/2006/main">
  <p:tag name="ISLIDE.DIAGRAM" val="#597878;"/>
</p:tagLst>
</file>

<file path=ppt/tags/tag27.xml><?xml version="1.0" encoding="utf-8"?>
<p:tagLst xmlns:a="http://schemas.openxmlformats.org/drawingml/2006/main" xmlns:r="http://schemas.openxmlformats.org/officeDocument/2006/relationships" xmlns:p="http://schemas.openxmlformats.org/presentationml/2006/main">
  <p:tag name="ISLIDE.DIAGRAM" val="#597878;"/>
</p:tagLst>
</file>

<file path=ppt/tags/tag28.xml><?xml version="1.0" encoding="utf-8"?>
<p:tagLst xmlns:a="http://schemas.openxmlformats.org/drawingml/2006/main" xmlns:r="http://schemas.openxmlformats.org/officeDocument/2006/relationships" xmlns:p="http://schemas.openxmlformats.org/presentationml/2006/main">
  <p:tag name="ISLIDE.DIAGRAM" val="#597878;"/>
</p:tagLst>
</file>

<file path=ppt/tags/tag29.xml><?xml version="1.0" encoding="utf-8"?>
<p:tagLst xmlns:a="http://schemas.openxmlformats.org/drawingml/2006/main" xmlns:r="http://schemas.openxmlformats.org/officeDocument/2006/relationships" xmlns:p="http://schemas.openxmlformats.org/presentationml/2006/main">
  <p:tag name="ISLIDE.DIAGRAM" val="#597878;"/>
</p:tagLst>
</file>

<file path=ppt/tags/tag3.xml><?xml version="1.0" encoding="utf-8"?>
<p:tagLst xmlns:a="http://schemas.openxmlformats.org/drawingml/2006/main" xmlns:r="http://schemas.openxmlformats.org/officeDocument/2006/relationships" xmlns:p="http://schemas.openxmlformats.org/presentationml/2006/main">
  <p:tag name="ISLIDE.DIAGRAM" val="#607927;"/>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1f895572-0694-4a33-99ed-98ef6c4b948b}"/>
</p:tagLst>
</file>

<file path=ppt/tags/tag31.xml><?xml version="1.0" encoding="utf-8"?>
<p:tagLst xmlns:a="http://schemas.openxmlformats.org/drawingml/2006/main" xmlns:r="http://schemas.openxmlformats.org/officeDocument/2006/relationships" xmlns:p="http://schemas.openxmlformats.org/presentationml/2006/main">
  <p:tag name="ISLIDE.DIAGRAM" val="#597878;"/>
</p:tagLst>
</file>

<file path=ppt/tags/tag32.xml><?xml version="1.0" encoding="utf-8"?>
<p:tagLst xmlns:a="http://schemas.openxmlformats.org/drawingml/2006/main" xmlns:r="http://schemas.openxmlformats.org/officeDocument/2006/relationships" xmlns:p="http://schemas.openxmlformats.org/presentationml/2006/main">
  <p:tag name="ISLIDE.DIAGRAM" val="#597878;"/>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4b1fe1f4-235c-49e3-82ee-da1fcc783037}"/>
</p:tagLst>
</file>

<file path=ppt/tags/tag34.xml><?xml version="1.0" encoding="utf-8"?>
<p:tagLst xmlns:a="http://schemas.openxmlformats.org/drawingml/2006/main" xmlns:r="http://schemas.openxmlformats.org/officeDocument/2006/relationships" xmlns:p="http://schemas.openxmlformats.org/presentationml/2006/main">
  <p:tag name="ISLIDE.DIAGRAM" val="#597878;"/>
</p:tagLst>
</file>

<file path=ppt/tags/tag35.xml><?xml version="1.0" encoding="utf-8"?>
<p:tagLst xmlns:a="http://schemas.openxmlformats.org/drawingml/2006/main" xmlns:r="http://schemas.openxmlformats.org/officeDocument/2006/relationships" xmlns:p="http://schemas.openxmlformats.org/presentationml/2006/main">
  <p:tag name="KSO_WM_UNIT_TABLE_BEAUTIFY" val="smartTable{1f895572-0694-4a33-99ed-98ef6c4b948b}"/>
</p:tagLst>
</file>

<file path=ppt/tags/tag36.xml><?xml version="1.0" encoding="utf-8"?>
<p:tagLst xmlns:a="http://schemas.openxmlformats.org/drawingml/2006/main" xmlns:r="http://schemas.openxmlformats.org/officeDocument/2006/relationships" xmlns:p="http://schemas.openxmlformats.org/presentationml/2006/main">
  <p:tag name="ISLIDE.DIAGRAM" val="#597878;"/>
</p:tagLst>
</file>

<file path=ppt/tags/tag37.xml><?xml version="1.0" encoding="utf-8"?>
<p:tagLst xmlns:a="http://schemas.openxmlformats.org/drawingml/2006/main" xmlns:r="http://schemas.openxmlformats.org/officeDocument/2006/relationships" xmlns:p="http://schemas.openxmlformats.org/presentationml/2006/main">
  <p:tag name="ISLIDE.DIAGRAM" val="#597878;"/>
</p:tagLst>
</file>

<file path=ppt/tags/tag38.xml><?xml version="1.0" encoding="utf-8"?>
<p:tagLst xmlns:a="http://schemas.openxmlformats.org/drawingml/2006/main" xmlns:r="http://schemas.openxmlformats.org/officeDocument/2006/relationships" xmlns:p="http://schemas.openxmlformats.org/presentationml/2006/main">
  <p:tag name="ISLIDE.DIAGRAM" val="#597878;"/>
</p:tagLst>
</file>

<file path=ppt/tags/tag39.xml><?xml version="1.0" encoding="utf-8"?>
<p:tagLst xmlns:a="http://schemas.openxmlformats.org/drawingml/2006/main" xmlns:r="http://schemas.openxmlformats.org/officeDocument/2006/relationships" xmlns:p="http://schemas.openxmlformats.org/presentationml/2006/main">
  <p:tag name="KSO_WM_UNIT_TABLE_BEAUTIFY" val="smartTable{4b1fe1f4-235c-49e3-82ee-da1fcc783037}"/>
</p:tagLst>
</file>

<file path=ppt/tags/tag4.xml><?xml version="1.0" encoding="utf-8"?>
<p:tagLst xmlns:a="http://schemas.openxmlformats.org/drawingml/2006/main" xmlns:r="http://schemas.openxmlformats.org/officeDocument/2006/relationships" xmlns:p="http://schemas.openxmlformats.org/presentationml/2006/main">
  <p:tag name="ISLIDE.DIAGRAM" val="#607927;"/>
</p:tagLst>
</file>

<file path=ppt/tags/tag40.xml><?xml version="1.0" encoding="utf-8"?>
<p:tagLst xmlns:a="http://schemas.openxmlformats.org/drawingml/2006/main" xmlns:r="http://schemas.openxmlformats.org/officeDocument/2006/relationships" xmlns:p="http://schemas.openxmlformats.org/presentationml/2006/main">
  <p:tag name="ISLIDE.DIAGRAM" val="#597878;"/>
</p:tagLst>
</file>

<file path=ppt/tags/tag41.xml><?xml version="1.0" encoding="utf-8"?>
<p:tagLst xmlns:a="http://schemas.openxmlformats.org/drawingml/2006/main" xmlns:r="http://schemas.openxmlformats.org/officeDocument/2006/relationships" xmlns:p="http://schemas.openxmlformats.org/presentationml/2006/main">
  <p:tag name="ISLIDE.DIAGRAM" val="#597878;"/>
</p:tagLst>
</file>

<file path=ppt/tags/tag42.xml><?xml version="1.0" encoding="utf-8"?>
<p:tagLst xmlns:a="http://schemas.openxmlformats.org/drawingml/2006/main" xmlns:r="http://schemas.openxmlformats.org/officeDocument/2006/relationships" xmlns:p="http://schemas.openxmlformats.org/presentationml/2006/main">
  <p:tag name="KSO_WM_UNIT_TABLE_BEAUTIFY" val="smartTable{1f895572-0694-4a33-99ed-98ef6c4b948b}"/>
</p:tagLst>
</file>

<file path=ppt/tags/tag43.xml><?xml version="1.0" encoding="utf-8"?>
<p:tagLst xmlns:a="http://schemas.openxmlformats.org/drawingml/2006/main" xmlns:r="http://schemas.openxmlformats.org/officeDocument/2006/relationships" xmlns:p="http://schemas.openxmlformats.org/presentationml/2006/main">
  <p:tag name="ISLIDE.DIAGRAM" val="#597878;"/>
</p:tagLst>
</file>

<file path=ppt/tags/tag44.xml><?xml version="1.0" encoding="utf-8"?>
<p:tagLst xmlns:a="http://schemas.openxmlformats.org/drawingml/2006/main" xmlns:r="http://schemas.openxmlformats.org/officeDocument/2006/relationships" xmlns:p="http://schemas.openxmlformats.org/presentationml/2006/main">
  <p:tag name="ISLIDE.DIAGRAM" val="#597878;"/>
</p:tagLst>
</file>

<file path=ppt/tags/tag45.xml><?xml version="1.0" encoding="utf-8"?>
<p:tagLst xmlns:a="http://schemas.openxmlformats.org/drawingml/2006/main" xmlns:r="http://schemas.openxmlformats.org/officeDocument/2006/relationships" xmlns:p="http://schemas.openxmlformats.org/presentationml/2006/main">
  <p:tag name="ISLIDE.DIAGRAM" val="#597878;"/>
</p:tagLst>
</file>

<file path=ppt/tags/tag46.xml><?xml version="1.0" encoding="utf-8"?>
<p:tagLst xmlns:a="http://schemas.openxmlformats.org/drawingml/2006/main" xmlns:r="http://schemas.openxmlformats.org/officeDocument/2006/relationships" xmlns:p="http://schemas.openxmlformats.org/presentationml/2006/main">
  <p:tag name="ISLIDE.DIAGRAM" val="#597878;"/>
</p:tagLst>
</file>

<file path=ppt/tags/tag47.xml><?xml version="1.0" encoding="utf-8"?>
<p:tagLst xmlns:a="http://schemas.openxmlformats.org/drawingml/2006/main" xmlns:r="http://schemas.openxmlformats.org/officeDocument/2006/relationships" xmlns:p="http://schemas.openxmlformats.org/presentationml/2006/main">
  <p:tag name="ISLIDE.DIAGRAM" val="#597878;"/>
</p:tagLst>
</file>

<file path=ppt/tags/tag48.xml><?xml version="1.0" encoding="utf-8"?>
<p:tagLst xmlns:a="http://schemas.openxmlformats.org/drawingml/2006/main" xmlns:r="http://schemas.openxmlformats.org/officeDocument/2006/relationships" xmlns:p="http://schemas.openxmlformats.org/presentationml/2006/main">
  <p:tag name="ISLIDE.DIAGRAM" val="#597878;"/>
</p:tagLst>
</file>

<file path=ppt/tags/tag49.xml><?xml version="1.0" encoding="utf-8"?>
<p:tagLst xmlns:a="http://schemas.openxmlformats.org/drawingml/2006/main" xmlns:r="http://schemas.openxmlformats.org/officeDocument/2006/relationships" xmlns:p="http://schemas.openxmlformats.org/presentationml/2006/main">
  <p:tag name="ISLIDE.DIAGRAM" val="#597878;"/>
</p:tagLst>
</file>

<file path=ppt/tags/tag5.xml><?xml version="1.0" encoding="utf-8"?>
<p:tagLst xmlns:a="http://schemas.openxmlformats.org/drawingml/2006/main" xmlns:r="http://schemas.openxmlformats.org/officeDocument/2006/relationships" xmlns:p="http://schemas.openxmlformats.org/presentationml/2006/main">
  <p:tag name="ISLIDE.DIAGRAM" val="#607927;"/>
</p:tagLst>
</file>

<file path=ppt/tags/tag50.xml><?xml version="1.0" encoding="utf-8"?>
<p:tagLst xmlns:a="http://schemas.openxmlformats.org/drawingml/2006/main" xmlns:r="http://schemas.openxmlformats.org/officeDocument/2006/relationships" xmlns:p="http://schemas.openxmlformats.org/presentationml/2006/main">
  <p:tag name="ISLIDE.DIAGRAM" val="#597878;"/>
</p:tagLst>
</file>

<file path=ppt/tags/tag51.xml><?xml version="1.0" encoding="utf-8"?>
<p:tagLst xmlns:a="http://schemas.openxmlformats.org/drawingml/2006/main" xmlns:r="http://schemas.openxmlformats.org/officeDocument/2006/relationships" xmlns:p="http://schemas.openxmlformats.org/presentationml/2006/main">
  <p:tag name="ISLIDE.DIAGRAM" val="#597878;"/>
</p:tagLst>
</file>

<file path=ppt/tags/tag52.xml><?xml version="1.0" encoding="utf-8"?>
<p:tagLst xmlns:a="http://schemas.openxmlformats.org/drawingml/2006/main" xmlns:r="http://schemas.openxmlformats.org/officeDocument/2006/relationships" xmlns:p="http://schemas.openxmlformats.org/presentationml/2006/main">
  <p:tag name="ISLIDE.DIAGRAM" val="#597878;"/>
</p:tagLst>
</file>

<file path=ppt/tags/tag53.xml><?xml version="1.0" encoding="utf-8"?>
<p:tagLst xmlns:a="http://schemas.openxmlformats.org/drawingml/2006/main" xmlns:r="http://schemas.openxmlformats.org/officeDocument/2006/relationships" xmlns:p="http://schemas.openxmlformats.org/presentationml/2006/main">
  <p:tag name="ISLIDE.DIAGRAM" val="#597878;"/>
</p:tagLst>
</file>

<file path=ppt/tags/tag54.xml><?xml version="1.0" encoding="utf-8"?>
<p:tagLst xmlns:a="http://schemas.openxmlformats.org/drawingml/2006/main" xmlns:r="http://schemas.openxmlformats.org/officeDocument/2006/relationships" xmlns:p="http://schemas.openxmlformats.org/presentationml/2006/main">
  <p:tag name="ISLIDE.DIAGRAM" val="#597878;"/>
</p:tagLst>
</file>

<file path=ppt/tags/tag55.xml><?xml version="1.0" encoding="utf-8"?>
<p:tagLst xmlns:a="http://schemas.openxmlformats.org/drawingml/2006/main" xmlns:r="http://schemas.openxmlformats.org/officeDocument/2006/relationships" xmlns:p="http://schemas.openxmlformats.org/presentationml/2006/main">
  <p:tag name="ISLIDE.DIAGRAM" val="#597878;"/>
</p:tagLst>
</file>

<file path=ppt/tags/tag56.xml><?xml version="1.0" encoding="utf-8"?>
<p:tagLst xmlns:a="http://schemas.openxmlformats.org/drawingml/2006/main" xmlns:r="http://schemas.openxmlformats.org/officeDocument/2006/relationships" xmlns:p="http://schemas.openxmlformats.org/presentationml/2006/main">
  <p:tag name="ISLIDE.DIAGRAM" val="#597878;"/>
</p:tagLst>
</file>

<file path=ppt/tags/tag57.xml><?xml version="1.0" encoding="utf-8"?>
<p:tagLst xmlns:a="http://schemas.openxmlformats.org/drawingml/2006/main" xmlns:r="http://schemas.openxmlformats.org/officeDocument/2006/relationships" xmlns:p="http://schemas.openxmlformats.org/presentationml/2006/main">
  <p:tag name="ISLIDE.DIAGRAM" val="#597878;"/>
</p:tagLst>
</file>

<file path=ppt/tags/tag58.xml><?xml version="1.0" encoding="utf-8"?>
<p:tagLst xmlns:a="http://schemas.openxmlformats.org/drawingml/2006/main" xmlns:r="http://schemas.openxmlformats.org/officeDocument/2006/relationships" xmlns:p="http://schemas.openxmlformats.org/presentationml/2006/main">
  <p:tag name="ISLIDE.DIAGRAM" val="#597878;"/>
</p:tagLst>
</file>

<file path=ppt/tags/tag59.xml><?xml version="1.0" encoding="utf-8"?>
<p:tagLst xmlns:a="http://schemas.openxmlformats.org/drawingml/2006/main" xmlns:r="http://schemas.openxmlformats.org/officeDocument/2006/relationships" xmlns:p="http://schemas.openxmlformats.org/presentationml/2006/main">
  <p:tag name="ISLIDE.DIAGRAM" val="#597878;"/>
</p:tagLst>
</file>

<file path=ppt/tags/tag6.xml><?xml version="1.0" encoding="utf-8"?>
<p:tagLst xmlns:a="http://schemas.openxmlformats.org/drawingml/2006/main" xmlns:r="http://schemas.openxmlformats.org/officeDocument/2006/relationships" xmlns:p="http://schemas.openxmlformats.org/presentationml/2006/main">
  <p:tag name="ISLIDE.DIAGRAM" val="#607927;"/>
</p:tagLst>
</file>

<file path=ppt/tags/tag60.xml><?xml version="1.0" encoding="utf-8"?>
<p:tagLst xmlns:a="http://schemas.openxmlformats.org/drawingml/2006/main" xmlns:r="http://schemas.openxmlformats.org/officeDocument/2006/relationships" xmlns:p="http://schemas.openxmlformats.org/presentationml/2006/main">
  <p:tag name="ISLIDE.DIAGRAM" val="#597878;"/>
</p:tagLst>
</file>

<file path=ppt/tags/tag61.xml><?xml version="1.0" encoding="utf-8"?>
<p:tagLst xmlns:a="http://schemas.openxmlformats.org/drawingml/2006/main" xmlns:r="http://schemas.openxmlformats.org/officeDocument/2006/relationships" xmlns:p="http://schemas.openxmlformats.org/presentationml/2006/main">
  <p:tag name="ISLIDE.DIAGRAM" val="#597878;"/>
</p:tagLst>
</file>

<file path=ppt/tags/tag62.xml><?xml version="1.0" encoding="utf-8"?>
<p:tagLst xmlns:a="http://schemas.openxmlformats.org/drawingml/2006/main" xmlns:r="http://schemas.openxmlformats.org/officeDocument/2006/relationships" xmlns:p="http://schemas.openxmlformats.org/presentationml/2006/main">
  <p:tag name="ISLIDE.DIAGRAM" val="#597878;"/>
</p:tagLst>
</file>

<file path=ppt/tags/tag63.xml><?xml version="1.0" encoding="utf-8"?>
<p:tagLst xmlns:a="http://schemas.openxmlformats.org/drawingml/2006/main" xmlns:r="http://schemas.openxmlformats.org/officeDocument/2006/relationships" xmlns:p="http://schemas.openxmlformats.org/presentationml/2006/main">
  <p:tag name="ISLIDE.DIAGRAM" val="#597878;"/>
</p:tagLst>
</file>

<file path=ppt/tags/tag64.xml><?xml version="1.0" encoding="utf-8"?>
<p:tagLst xmlns:a="http://schemas.openxmlformats.org/drawingml/2006/main" xmlns:r="http://schemas.openxmlformats.org/officeDocument/2006/relationships" xmlns:p="http://schemas.openxmlformats.org/presentationml/2006/main">
  <p:tag name="ISLIDE.DIAGRAM" val="#597878;"/>
</p:tagLst>
</file>

<file path=ppt/tags/tag65.xml><?xml version="1.0" encoding="utf-8"?>
<p:tagLst xmlns:a="http://schemas.openxmlformats.org/drawingml/2006/main" xmlns:r="http://schemas.openxmlformats.org/officeDocument/2006/relationships" xmlns:p="http://schemas.openxmlformats.org/presentationml/2006/main">
  <p:tag name="ISLIDE.DIAGRAM" val="#597878;"/>
</p:tagLst>
</file>

<file path=ppt/tags/tag66.xml><?xml version="1.0" encoding="utf-8"?>
<p:tagLst xmlns:a="http://schemas.openxmlformats.org/drawingml/2006/main" xmlns:r="http://schemas.openxmlformats.org/officeDocument/2006/relationships" xmlns:p="http://schemas.openxmlformats.org/presentationml/2006/main">
  <p:tag name="ISLIDE.DIAGRAM" val="#597878;"/>
</p:tagLst>
</file>

<file path=ppt/tags/tag7.xml><?xml version="1.0" encoding="utf-8"?>
<p:tagLst xmlns:a="http://schemas.openxmlformats.org/drawingml/2006/main" xmlns:r="http://schemas.openxmlformats.org/officeDocument/2006/relationships" xmlns:p="http://schemas.openxmlformats.org/presentationml/2006/main">
  <p:tag name="ISLIDE.DIAGRAM" val="#597878;"/>
</p:tagLst>
</file>

<file path=ppt/tags/tag8.xml><?xml version="1.0" encoding="utf-8"?>
<p:tagLst xmlns:a="http://schemas.openxmlformats.org/drawingml/2006/main" xmlns:r="http://schemas.openxmlformats.org/officeDocument/2006/relationships" xmlns:p="http://schemas.openxmlformats.org/presentationml/2006/main">
  <p:tag name="ISLIDE.DIAGRAM" val="#597878;"/>
</p:tagLst>
</file>

<file path=ppt/tags/tag9.xml><?xml version="1.0" encoding="utf-8"?>
<p:tagLst xmlns:a="http://schemas.openxmlformats.org/drawingml/2006/main" xmlns:r="http://schemas.openxmlformats.org/officeDocument/2006/relationships" xmlns:p="http://schemas.openxmlformats.org/presentationml/2006/main">
  <p:tag name="ISLIDE.DIAGRAM" val="#597878;"/>
</p:tagLst>
</file>

<file path=ppt/theme/theme1.xml><?xml version="1.0" encoding="utf-8"?>
<a:theme xmlns:a="http://schemas.openxmlformats.org/drawingml/2006/main" name="OfficePLUS主题">
  <a:themeElements>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D02F28-EB4A-450B-99FA-7F5915875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398446-4AE4-44F9-AF8B-5D978DEC4187}">
  <ds:schemaRefs>
    <ds:schemaRef ds:uri="http://schemas.microsoft.com/office/2006/metadata/properties"/>
    <ds:schemaRef ds:uri="http://schemas.microsoft.com/office/infopath/2007/PartnerControls"/>
    <ds:schemaRef ds:uri="97934b4b-eba6-486d-bfc1-4b8e3fe39092"/>
    <ds:schemaRef ds:uri="0a5c0dea-e5d7-4228-9256-3793bb42faa5"/>
    <ds:schemaRef ds:uri="http://schemas.microsoft.com/sharepoint/v3"/>
  </ds:schemaRefs>
</ds:datastoreItem>
</file>

<file path=customXml/itemProps3.xml><?xml version="1.0" encoding="utf-8"?>
<ds:datastoreItem xmlns:ds="http://schemas.openxmlformats.org/officeDocument/2006/customXml" ds:itemID="{BCF7D4B8-9074-46DA-A6B1-E15382BBDB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Bll</Template>
  <TotalTime>225</TotalTime>
  <Words>5369</Words>
  <Application>Microsoft Macintosh PowerPoint</Application>
  <PresentationFormat>宽屏</PresentationFormat>
  <Paragraphs>691</Paragraphs>
  <Slides>78</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78</vt:i4>
      </vt:variant>
    </vt:vector>
  </HeadingPairs>
  <TitlesOfParts>
    <vt:vector size="85" baseType="lpstr">
      <vt:lpstr>-apple-system</vt:lpstr>
      <vt:lpstr>等线</vt:lpstr>
      <vt:lpstr>Microsoft YaHei</vt:lpstr>
      <vt:lpstr>NotoSansSC</vt:lpstr>
      <vt:lpstr>Arial</vt:lpstr>
      <vt:lpstr>Ubuntu</vt:lpstr>
      <vt:lpstr>OfficePLUS主题</vt:lpstr>
      <vt:lpstr>ELF文件解析器</vt:lpstr>
      <vt:lpstr>PowerPoint 演示文稿</vt:lpstr>
      <vt:lpstr>任务概述</vt:lpstr>
      <vt:lpstr>任务概述与团队分工</vt:lpstr>
      <vt:lpstr>任务概述</vt:lpstr>
      <vt:lpstr>任务概述</vt:lpstr>
      <vt:lpstr>Git团队工作流</vt:lpstr>
      <vt:lpstr>选项剖析</vt:lpstr>
      <vt:lpstr>选项剖析-1</vt:lpstr>
      <vt:lpstr>选项剖析</vt:lpstr>
      <vt:lpstr>选项剖析</vt:lpstr>
      <vt:lpstr>选项剖析</vt:lpstr>
      <vt:lpstr>实现逻辑</vt:lpstr>
      <vt:lpstr>实现逻辑</vt:lpstr>
      <vt:lpstr>选项剖析-2</vt:lpstr>
      <vt:lpstr>选项剖析</vt:lpstr>
      <vt:lpstr>选项剖析</vt:lpstr>
      <vt:lpstr>选项剖析</vt:lpstr>
      <vt:lpstr>选项剖析-3</vt:lpstr>
      <vt:lpstr>选项剖析</vt:lpstr>
      <vt:lpstr>选项剖析</vt:lpstr>
      <vt:lpstr>选项剖析</vt:lpstr>
      <vt:lpstr>选项剖析</vt:lpstr>
      <vt:lpstr>选项剖析-4</vt:lpstr>
      <vt:lpstr>选项剖析</vt:lpstr>
      <vt:lpstr>选项剖析</vt:lpstr>
      <vt:lpstr>选项剖析</vt:lpstr>
      <vt:lpstr>选项剖析</vt:lpstr>
      <vt:lpstr>选项剖析-5</vt:lpstr>
      <vt:lpstr>选项剖析</vt:lpstr>
      <vt:lpstr>选项剖析</vt:lpstr>
      <vt:lpstr>选项剖析</vt:lpstr>
      <vt:lpstr>选项剖析-6</vt:lpstr>
      <vt:lpstr>选项剖析</vt:lpstr>
      <vt:lpstr>选项剖析</vt:lpstr>
      <vt:lpstr>选项剖析</vt:lpstr>
      <vt:lpstr>选项剖析-7</vt:lpstr>
      <vt:lpstr>选项剖析</vt:lpstr>
      <vt:lpstr>选项剖析</vt:lpstr>
      <vt:lpstr>选项剖析-8</vt:lpstr>
      <vt:lpstr>选项剖析</vt:lpstr>
      <vt:lpstr>选项剖析</vt:lpstr>
      <vt:lpstr>选项剖析</vt:lpstr>
      <vt:lpstr>选项剖析</vt:lpstr>
      <vt:lpstr>选项剖析-9</vt:lpstr>
      <vt:lpstr>选项剖析</vt:lpstr>
      <vt:lpstr>选项剖析</vt:lpstr>
      <vt:lpstr>选项剖析</vt:lpstr>
      <vt:lpstr>选项剖析</vt:lpstr>
      <vt:lpstr>选项剖析-10</vt:lpstr>
      <vt:lpstr>选项剖析</vt:lpstr>
      <vt:lpstr>选项剖析</vt:lpstr>
      <vt:lpstr>选项剖析</vt:lpstr>
      <vt:lpstr>选项剖析-11</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总结收获</vt:lpstr>
      <vt:lpstr>感悟感谢</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Bll</dc:creator>
  <cp:lastModifiedBy>a519</cp:lastModifiedBy>
  <cp:revision>95</cp:revision>
  <cp:lastPrinted>2021-07-08T16:00:00Z</cp:lastPrinted>
  <dcterms:created xsi:type="dcterms:W3CDTF">2021-07-08T16:00:00Z</dcterms:created>
  <dcterms:modified xsi:type="dcterms:W3CDTF">2023-06-25T05:57:32Z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b69d77d7-2753-4ff5-b14b-03e2357e2de5</vt:lpwstr>
  </property>
  <property fmtid="{D5CDD505-2E9C-101B-9397-08002B2CF9AE}" pid="3" name="ContentTypeId">
    <vt:lpwstr>0x010100D1443A8EF62DE444B1FF07917E22EF72</vt:lpwstr>
  </property>
</Properties>
</file>